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9144000"/>
  <p:notesSz cx="7045325" cy="9345600"/>
  <p:embeddedFontLs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50" roundtripDataSignature="AMtx7mgPsNzJE5UTLxFAbmjP3v62TY/Y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OpenSans-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52762" cy="466725"/>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9pPr>
          </a:lstStyle>
          <a:p/>
        </p:txBody>
      </p:sp>
      <p:sp>
        <p:nvSpPr>
          <p:cNvPr id="4" name="Google Shape;4;n"/>
          <p:cNvSpPr txBox="1"/>
          <p:nvPr>
            <p:ph idx="10" type="dt"/>
          </p:nvPr>
        </p:nvSpPr>
        <p:spPr>
          <a:xfrm>
            <a:off x="3990975" y="0"/>
            <a:ext cx="3052762" cy="466725"/>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9pPr>
          </a:lstStyle>
          <a:p/>
        </p:txBody>
      </p:sp>
      <p:sp>
        <p:nvSpPr>
          <p:cNvPr id="5" name="Google Shape;5;n"/>
          <p:cNvSpPr/>
          <p:nvPr>
            <p:ph idx="3"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875712"/>
            <a:ext cx="3052762" cy="468312"/>
          </a:xfrm>
          <a:prstGeom prst="rect">
            <a:avLst/>
          </a:prstGeom>
          <a:noFill/>
          <a:ln>
            <a:noFill/>
          </a:ln>
        </p:spPr>
        <p:txBody>
          <a:bodyPr anchorCtr="0" anchor="b" bIns="45700" lIns="91400" spcFirstLastPara="1" rIns="91400"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rgbClr val="000000"/>
                </a:solidFill>
                <a:latin typeface="Verdana"/>
                <a:ea typeface="Verdana"/>
                <a:cs typeface="Verdana"/>
                <a:sym typeface="Verdana"/>
              </a:defRPr>
            </a:lvl9pPr>
          </a:lstStyle>
          <a:p/>
        </p:txBody>
      </p:sp>
      <p:sp>
        <p:nvSpPr>
          <p:cNvPr id="8" name="Google Shape;8;n"/>
          <p:cNvSpPr txBox="1"/>
          <p:nvPr>
            <p:ph idx="12" type="sldNum"/>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1: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112" name="Google Shape;112;p1: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10: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03" name="Google Shape;203;p10: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txBox="1"/>
          <p:nvPr>
            <p:ph idx="1" type="body"/>
          </p:nvPr>
        </p:nvSpPr>
        <p:spPr>
          <a:xfrm>
            <a:off x="704850" y="4438650"/>
            <a:ext cx="5635625" cy="4205287"/>
          </a:xfrm>
          <a:prstGeom prst="rect">
            <a:avLst/>
          </a:prstGeom>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12" name="Google Shape;212;p11: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txBox="1"/>
          <p:nvPr>
            <p:ph idx="1" type="body"/>
          </p:nvPr>
        </p:nvSpPr>
        <p:spPr>
          <a:xfrm>
            <a:off x="704850" y="4438650"/>
            <a:ext cx="5635625" cy="4205287"/>
          </a:xfrm>
          <a:prstGeom prst="rect">
            <a:avLst/>
          </a:prstGeom>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20" name="Google Shape;220;p12: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13: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29" name="Google Shape;229;p13: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 name="Google Shape;238;p15: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39" name="Google Shape;239;p15: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6: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50" name="Google Shape;250;p16: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p17: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67" name="Google Shape;267;p17: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p18: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79" name="Google Shape;279;p18: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9: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19: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91" name="Google Shape;291;p19: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20: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308" name="Google Shape;308;p20: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p2: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127" name="Google Shape;127;p2: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1: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21: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318" name="Google Shape;318;p21: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2: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p22: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332" name="Google Shape;332;p22: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3: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p23: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343" name="Google Shape;343;p23: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24: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354" name="Google Shape;354;p24: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5: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25: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364" name="Google Shape;364;p25: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6: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 name="Google Shape;373;p26: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374" name="Google Shape;374;p26: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7:notes"/>
          <p:cNvSpPr txBox="1"/>
          <p:nvPr>
            <p:ph idx="1" type="body"/>
          </p:nvPr>
        </p:nvSpPr>
        <p:spPr>
          <a:xfrm>
            <a:off x="704850" y="4438650"/>
            <a:ext cx="5635625" cy="4205287"/>
          </a:xfrm>
          <a:prstGeom prst="rect">
            <a:avLst/>
          </a:prstGeom>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384" name="Google Shape;384;p27: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8:notes"/>
          <p:cNvSpPr txBox="1"/>
          <p:nvPr>
            <p:ph idx="1" type="body"/>
          </p:nvPr>
        </p:nvSpPr>
        <p:spPr>
          <a:xfrm>
            <a:off x="704850" y="4438650"/>
            <a:ext cx="5635625" cy="4205287"/>
          </a:xfrm>
          <a:prstGeom prst="rect">
            <a:avLst/>
          </a:prstGeom>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393" name="Google Shape;393;p28: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9: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29: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403" name="Google Shape;403;p29: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0: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30: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419" name="Google Shape;419;p30: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p3: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SzPts val="1800"/>
              <a:buNone/>
            </a:pPr>
            <a:r>
              <a:rPr lang="en-US"/>
              <a:t>http://www.public.asu.edu/~jtang20/Recommendation.htm</a:t>
            </a:r>
            <a:endParaRPr/>
          </a:p>
          <a:p>
            <a:pPr indent="0" lvl="0" marL="0" rtl="0" algn="l">
              <a:spcBef>
                <a:spcPts val="0"/>
              </a:spcBef>
              <a:spcAft>
                <a:spcPts val="0"/>
              </a:spcAft>
              <a:buSzPts val="1800"/>
              <a:buNone/>
            </a:pPr>
            <a:r>
              <a:rPr lang="en-US"/>
              <a:t>http://www.public.asu.edu/~hgao16/recsys2014.html</a:t>
            </a:r>
            <a:endParaRPr/>
          </a:p>
        </p:txBody>
      </p:sp>
      <p:sp>
        <p:nvSpPr>
          <p:cNvPr id="137" name="Google Shape;137;p3: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1: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p31: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432" name="Google Shape;432;p31: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2: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 name="Google Shape;442;p32: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443" name="Google Shape;443;p32: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3: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p33: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453" name="Google Shape;453;p33: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4: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3" name="Google Shape;463;p34: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464" name="Google Shape;464;p34: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5: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35: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474" name="Google Shape;474;p35: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6: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36: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490" name="Google Shape;490;p36: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7: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37: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501" name="Google Shape;501;p37: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8: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1" name="Google Shape;511;p38: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512" name="Google Shape;512;p38: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9: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1" name="Google Shape;521;p39: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522" name="Google Shape;522;p39: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0: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3" name="Google Shape;533;p40: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534" name="Google Shape;534;p40: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4: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SzPts val="1800"/>
              <a:buNone/>
            </a:pPr>
            <a:r>
              <a:rPr lang="en-US"/>
              <a:t>Choice paralysis </a:t>
            </a:r>
            <a:endParaRPr/>
          </a:p>
          <a:p>
            <a:pPr indent="0" lvl="0" marL="0" rtl="0" algn="l">
              <a:spcBef>
                <a:spcPts val="0"/>
              </a:spcBef>
              <a:spcAft>
                <a:spcPts val="0"/>
              </a:spcAft>
              <a:buSzPts val="1800"/>
              <a:buFont typeface="Times New Roman"/>
              <a:buNone/>
            </a:pPr>
            <a:r>
              <a:rPr b="1" lang="en-US">
                <a:latin typeface="Times New Roman"/>
                <a:ea typeface="Times New Roman"/>
                <a:cs typeface="Times New Roman"/>
                <a:sym typeface="Times New Roman"/>
              </a:rPr>
              <a:t>To come up with : đưa ra, bắt kịp</a:t>
            </a:r>
            <a:endParaRPr/>
          </a:p>
        </p:txBody>
      </p:sp>
      <p:sp>
        <p:nvSpPr>
          <p:cNvPr id="145" name="Google Shape;145;p4: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704850" y="4438650"/>
            <a:ext cx="5635625" cy="4205287"/>
          </a:xfrm>
          <a:prstGeom prst="rect">
            <a:avLst/>
          </a:prstGeom>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153" name="Google Shape;153;p5: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6: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161" name="Google Shape;161;p6: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 name="Google Shape;172;p7: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173" name="Google Shape;173;p7: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8:notes"/>
          <p:cNvSpPr txBox="1"/>
          <p:nvPr>
            <p:ph idx="1" type="body"/>
          </p:nvPr>
        </p:nvSpPr>
        <p:spPr>
          <a:xfrm>
            <a:off x="704850" y="4438650"/>
            <a:ext cx="5635625" cy="4205287"/>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185" name="Google Shape;185;p8:notes"/>
          <p:cNvSpPr txBox="1"/>
          <p:nvPr/>
        </p:nvSpPr>
        <p:spPr>
          <a:xfrm>
            <a:off x="3990975" y="8875712"/>
            <a:ext cx="3052762" cy="468312"/>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704850" y="4438650"/>
            <a:ext cx="5635625" cy="4205287"/>
          </a:xfrm>
          <a:prstGeom prst="rect">
            <a:avLst/>
          </a:prstGeom>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194" name="Google Shape;194;p9:notes"/>
          <p:cNvSpPr/>
          <p:nvPr>
            <p:ph idx="2" type="sldImg"/>
          </p:nvPr>
        </p:nvSpPr>
        <p:spPr>
          <a:xfrm>
            <a:off x="1187450" y="701675"/>
            <a:ext cx="4672012" cy="3503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2"/>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2"/>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20" name="Google Shape;20;p42"/>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2"/>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53"/>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3"/>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3"/>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54"/>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400"/>
              </a:spcBef>
              <a:spcAft>
                <a:spcPts val="0"/>
              </a:spcAft>
              <a:buSzPts val="1600"/>
              <a:buNone/>
              <a:defRPr b="1" sz="1600"/>
            </a:lvl5pPr>
            <a:lvl6pPr indent="-228600" lvl="5" marL="2743200" algn="l">
              <a:spcBef>
                <a:spcPts val="400"/>
              </a:spcBef>
              <a:spcAft>
                <a:spcPts val="0"/>
              </a:spcAft>
              <a:buSzPts val="1600"/>
              <a:buNone/>
              <a:defRPr b="1" sz="1600"/>
            </a:lvl6pPr>
            <a:lvl7pPr indent="-228600" lvl="6" marL="3200400" algn="l">
              <a:spcBef>
                <a:spcPts val="400"/>
              </a:spcBef>
              <a:spcAft>
                <a:spcPts val="0"/>
              </a:spcAft>
              <a:buSzPts val="1600"/>
              <a:buNone/>
              <a:defRPr b="1" sz="1600"/>
            </a:lvl7pPr>
            <a:lvl8pPr indent="-228600" lvl="7" marL="3657600" algn="l">
              <a:spcBef>
                <a:spcPts val="400"/>
              </a:spcBef>
              <a:spcAft>
                <a:spcPts val="0"/>
              </a:spcAft>
              <a:buSzPts val="1600"/>
              <a:buNone/>
              <a:defRPr b="1" sz="1600"/>
            </a:lvl8pPr>
            <a:lvl9pPr indent="-228600" lvl="8" marL="4114800" algn="l">
              <a:spcBef>
                <a:spcPts val="400"/>
              </a:spcBef>
              <a:spcAft>
                <a:spcPts val="0"/>
              </a:spcAft>
              <a:buSzPts val="1600"/>
              <a:buNone/>
              <a:defRPr b="1" sz="1600"/>
            </a:lvl9pPr>
          </a:lstStyle>
          <a:p/>
        </p:txBody>
      </p:sp>
      <p:sp>
        <p:nvSpPr>
          <p:cNvPr id="82" name="Google Shape;82;p5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400"/>
              </a:spcBef>
              <a:spcAft>
                <a:spcPts val="0"/>
              </a:spcAft>
              <a:buSzPts val="1600"/>
              <a:buChar char="▪"/>
              <a:defRPr sz="1600"/>
            </a:lvl5pPr>
            <a:lvl6pPr indent="-330200" lvl="5" marL="2743200" algn="l">
              <a:spcBef>
                <a:spcPts val="400"/>
              </a:spcBef>
              <a:spcAft>
                <a:spcPts val="0"/>
              </a:spcAft>
              <a:buSzPts val="1600"/>
              <a:buChar char="▪"/>
              <a:defRPr sz="1600"/>
            </a:lvl6pPr>
            <a:lvl7pPr indent="-330200" lvl="6" marL="3200400" algn="l">
              <a:spcBef>
                <a:spcPts val="400"/>
              </a:spcBef>
              <a:spcAft>
                <a:spcPts val="0"/>
              </a:spcAft>
              <a:buSzPts val="1600"/>
              <a:buChar char="▪"/>
              <a:defRPr sz="1600"/>
            </a:lvl7pPr>
            <a:lvl8pPr indent="-330200" lvl="7" marL="3657600" algn="l">
              <a:spcBef>
                <a:spcPts val="400"/>
              </a:spcBef>
              <a:spcAft>
                <a:spcPts val="0"/>
              </a:spcAft>
              <a:buSzPts val="1600"/>
              <a:buChar char="▪"/>
              <a:defRPr sz="1600"/>
            </a:lvl8pPr>
            <a:lvl9pPr indent="-330200" lvl="8" marL="4114800" algn="l">
              <a:spcBef>
                <a:spcPts val="400"/>
              </a:spcBef>
              <a:spcAft>
                <a:spcPts val="0"/>
              </a:spcAft>
              <a:buSzPts val="1600"/>
              <a:buChar char="▪"/>
              <a:defRPr sz="1600"/>
            </a:lvl9pPr>
          </a:lstStyle>
          <a:p/>
        </p:txBody>
      </p:sp>
      <p:sp>
        <p:nvSpPr>
          <p:cNvPr id="83" name="Google Shape;83;p5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400"/>
              </a:spcBef>
              <a:spcAft>
                <a:spcPts val="0"/>
              </a:spcAft>
              <a:buSzPts val="1600"/>
              <a:buNone/>
              <a:defRPr b="1" sz="1600"/>
            </a:lvl5pPr>
            <a:lvl6pPr indent="-228600" lvl="5" marL="2743200" algn="l">
              <a:spcBef>
                <a:spcPts val="400"/>
              </a:spcBef>
              <a:spcAft>
                <a:spcPts val="0"/>
              </a:spcAft>
              <a:buSzPts val="1600"/>
              <a:buNone/>
              <a:defRPr b="1" sz="1600"/>
            </a:lvl6pPr>
            <a:lvl7pPr indent="-228600" lvl="6" marL="3200400" algn="l">
              <a:spcBef>
                <a:spcPts val="400"/>
              </a:spcBef>
              <a:spcAft>
                <a:spcPts val="0"/>
              </a:spcAft>
              <a:buSzPts val="1600"/>
              <a:buNone/>
              <a:defRPr b="1" sz="1600"/>
            </a:lvl7pPr>
            <a:lvl8pPr indent="-228600" lvl="7" marL="3657600" algn="l">
              <a:spcBef>
                <a:spcPts val="400"/>
              </a:spcBef>
              <a:spcAft>
                <a:spcPts val="0"/>
              </a:spcAft>
              <a:buSzPts val="1600"/>
              <a:buNone/>
              <a:defRPr b="1" sz="1600"/>
            </a:lvl8pPr>
            <a:lvl9pPr indent="-228600" lvl="8" marL="4114800" algn="l">
              <a:spcBef>
                <a:spcPts val="400"/>
              </a:spcBef>
              <a:spcAft>
                <a:spcPts val="0"/>
              </a:spcAft>
              <a:buSzPts val="1600"/>
              <a:buNone/>
              <a:defRPr b="1" sz="1600"/>
            </a:lvl9pPr>
          </a:lstStyle>
          <a:p/>
        </p:txBody>
      </p:sp>
      <p:sp>
        <p:nvSpPr>
          <p:cNvPr id="84" name="Google Shape;84;p5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400"/>
              </a:spcBef>
              <a:spcAft>
                <a:spcPts val="0"/>
              </a:spcAft>
              <a:buSzPts val="1600"/>
              <a:buChar char="▪"/>
              <a:defRPr sz="1600"/>
            </a:lvl5pPr>
            <a:lvl6pPr indent="-330200" lvl="5" marL="2743200" algn="l">
              <a:spcBef>
                <a:spcPts val="400"/>
              </a:spcBef>
              <a:spcAft>
                <a:spcPts val="0"/>
              </a:spcAft>
              <a:buSzPts val="1600"/>
              <a:buChar char="▪"/>
              <a:defRPr sz="1600"/>
            </a:lvl6pPr>
            <a:lvl7pPr indent="-330200" lvl="6" marL="3200400" algn="l">
              <a:spcBef>
                <a:spcPts val="400"/>
              </a:spcBef>
              <a:spcAft>
                <a:spcPts val="0"/>
              </a:spcAft>
              <a:buSzPts val="1600"/>
              <a:buChar char="▪"/>
              <a:defRPr sz="1600"/>
            </a:lvl7pPr>
            <a:lvl8pPr indent="-330200" lvl="7" marL="3657600" algn="l">
              <a:spcBef>
                <a:spcPts val="400"/>
              </a:spcBef>
              <a:spcAft>
                <a:spcPts val="0"/>
              </a:spcAft>
              <a:buSzPts val="1600"/>
              <a:buChar char="▪"/>
              <a:defRPr sz="1600"/>
            </a:lvl8pPr>
            <a:lvl9pPr indent="-330200" lvl="8" marL="4114800" algn="l">
              <a:spcBef>
                <a:spcPts val="400"/>
              </a:spcBef>
              <a:spcAft>
                <a:spcPts val="0"/>
              </a:spcAft>
              <a:buSzPts val="1600"/>
              <a:buChar char="▪"/>
              <a:defRPr sz="1600"/>
            </a:lvl9pPr>
          </a:lstStyle>
          <a:p/>
        </p:txBody>
      </p:sp>
      <p:sp>
        <p:nvSpPr>
          <p:cNvPr id="85" name="Google Shape;85;p54"/>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4"/>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8" name="Shape 88"/>
        <p:cNvGrpSpPr/>
        <p:nvPr/>
      </p:nvGrpSpPr>
      <p:grpSpPr>
        <a:xfrm>
          <a:off x="0" y="0"/>
          <a:ext cx="0" cy="0"/>
          <a:chOff x="0" y="0"/>
          <a:chExt cx="0" cy="0"/>
        </a:xfrm>
      </p:grpSpPr>
      <p:sp>
        <p:nvSpPr>
          <p:cNvPr id="89" name="Google Shape;89;p55"/>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5"/>
          <p:cNvSpPr txBox="1"/>
          <p:nvPr>
            <p:ph idx="1" type="body"/>
          </p:nvPr>
        </p:nvSpPr>
        <p:spPr>
          <a:xfrm>
            <a:off x="566738" y="1752600"/>
            <a:ext cx="3924300" cy="42672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450"/>
              </a:spcBef>
              <a:spcAft>
                <a:spcPts val="0"/>
              </a:spcAft>
              <a:buSzPts val="1800"/>
              <a:buChar char="▪"/>
              <a:defRPr sz="1800"/>
            </a:lvl5pPr>
            <a:lvl6pPr indent="-342900" lvl="5" marL="2743200" algn="l">
              <a:spcBef>
                <a:spcPts val="450"/>
              </a:spcBef>
              <a:spcAft>
                <a:spcPts val="0"/>
              </a:spcAft>
              <a:buSzPts val="1800"/>
              <a:buChar char="▪"/>
              <a:defRPr sz="1800"/>
            </a:lvl6pPr>
            <a:lvl7pPr indent="-342900" lvl="6" marL="3200400" algn="l">
              <a:spcBef>
                <a:spcPts val="450"/>
              </a:spcBef>
              <a:spcAft>
                <a:spcPts val="0"/>
              </a:spcAft>
              <a:buSzPts val="1800"/>
              <a:buChar char="▪"/>
              <a:defRPr sz="1800"/>
            </a:lvl7pPr>
            <a:lvl8pPr indent="-342900" lvl="7" marL="3657600" algn="l">
              <a:spcBef>
                <a:spcPts val="450"/>
              </a:spcBef>
              <a:spcAft>
                <a:spcPts val="0"/>
              </a:spcAft>
              <a:buSzPts val="1800"/>
              <a:buChar char="▪"/>
              <a:defRPr sz="1800"/>
            </a:lvl8pPr>
            <a:lvl9pPr indent="-342900" lvl="8" marL="4114800" algn="l">
              <a:spcBef>
                <a:spcPts val="450"/>
              </a:spcBef>
              <a:spcAft>
                <a:spcPts val="0"/>
              </a:spcAft>
              <a:buSzPts val="1800"/>
              <a:buChar char="▪"/>
              <a:defRPr sz="1800"/>
            </a:lvl9pPr>
          </a:lstStyle>
          <a:p/>
        </p:txBody>
      </p:sp>
      <p:sp>
        <p:nvSpPr>
          <p:cNvPr id="91" name="Google Shape;91;p55"/>
          <p:cNvSpPr txBox="1"/>
          <p:nvPr>
            <p:ph idx="2" type="body"/>
          </p:nvPr>
        </p:nvSpPr>
        <p:spPr>
          <a:xfrm>
            <a:off x="4643438" y="1752600"/>
            <a:ext cx="3924300" cy="42672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450"/>
              </a:spcBef>
              <a:spcAft>
                <a:spcPts val="0"/>
              </a:spcAft>
              <a:buSzPts val="1800"/>
              <a:buChar char="▪"/>
              <a:defRPr sz="1800"/>
            </a:lvl5pPr>
            <a:lvl6pPr indent="-342900" lvl="5" marL="2743200" algn="l">
              <a:spcBef>
                <a:spcPts val="450"/>
              </a:spcBef>
              <a:spcAft>
                <a:spcPts val="0"/>
              </a:spcAft>
              <a:buSzPts val="1800"/>
              <a:buChar char="▪"/>
              <a:defRPr sz="1800"/>
            </a:lvl6pPr>
            <a:lvl7pPr indent="-342900" lvl="6" marL="3200400" algn="l">
              <a:spcBef>
                <a:spcPts val="450"/>
              </a:spcBef>
              <a:spcAft>
                <a:spcPts val="0"/>
              </a:spcAft>
              <a:buSzPts val="1800"/>
              <a:buChar char="▪"/>
              <a:defRPr sz="1800"/>
            </a:lvl7pPr>
            <a:lvl8pPr indent="-342900" lvl="7" marL="3657600" algn="l">
              <a:spcBef>
                <a:spcPts val="450"/>
              </a:spcBef>
              <a:spcAft>
                <a:spcPts val="0"/>
              </a:spcAft>
              <a:buSzPts val="1800"/>
              <a:buChar char="▪"/>
              <a:defRPr sz="1800"/>
            </a:lvl8pPr>
            <a:lvl9pPr indent="-342900" lvl="8" marL="4114800" algn="l">
              <a:spcBef>
                <a:spcPts val="450"/>
              </a:spcBef>
              <a:spcAft>
                <a:spcPts val="0"/>
              </a:spcAft>
              <a:buSzPts val="1800"/>
              <a:buChar char="▪"/>
              <a:defRPr sz="1800"/>
            </a:lvl9pPr>
          </a:lstStyle>
          <a:p/>
        </p:txBody>
      </p:sp>
      <p:sp>
        <p:nvSpPr>
          <p:cNvPr id="92" name="Google Shape;92;p55"/>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55"/>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5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350"/>
              </a:spcBef>
              <a:spcAft>
                <a:spcPts val="0"/>
              </a:spcAft>
              <a:buSzPts val="1400"/>
              <a:buNone/>
              <a:defRPr sz="1400"/>
            </a:lvl5pPr>
            <a:lvl6pPr indent="-228600" lvl="5" marL="2743200" algn="l">
              <a:spcBef>
                <a:spcPts val="350"/>
              </a:spcBef>
              <a:spcAft>
                <a:spcPts val="0"/>
              </a:spcAft>
              <a:buSzPts val="1400"/>
              <a:buNone/>
              <a:defRPr sz="1400"/>
            </a:lvl6pPr>
            <a:lvl7pPr indent="-228600" lvl="6" marL="3200400" algn="l">
              <a:spcBef>
                <a:spcPts val="350"/>
              </a:spcBef>
              <a:spcAft>
                <a:spcPts val="0"/>
              </a:spcAft>
              <a:buSzPts val="1400"/>
              <a:buNone/>
              <a:defRPr sz="1400"/>
            </a:lvl7pPr>
            <a:lvl8pPr indent="-228600" lvl="7" marL="3657600" algn="l">
              <a:spcBef>
                <a:spcPts val="350"/>
              </a:spcBef>
              <a:spcAft>
                <a:spcPts val="0"/>
              </a:spcAft>
              <a:buSzPts val="1400"/>
              <a:buNone/>
              <a:defRPr sz="1400"/>
            </a:lvl8pPr>
            <a:lvl9pPr indent="-228600" lvl="8" marL="4114800" algn="l">
              <a:spcBef>
                <a:spcPts val="350"/>
              </a:spcBef>
              <a:spcAft>
                <a:spcPts val="0"/>
              </a:spcAft>
              <a:buSzPts val="1400"/>
              <a:buNone/>
              <a:defRPr sz="1400"/>
            </a:lvl9pPr>
          </a:lstStyle>
          <a:p/>
        </p:txBody>
      </p:sp>
      <p:sp>
        <p:nvSpPr>
          <p:cNvPr id="98" name="Google Shape;98;p56"/>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6"/>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06" name="Shape 106"/>
        <p:cNvGrpSpPr/>
        <p:nvPr/>
      </p:nvGrpSpPr>
      <p:grpSpPr>
        <a:xfrm>
          <a:off x="0" y="0"/>
          <a:ext cx="0" cy="0"/>
          <a:chOff x="0" y="0"/>
          <a:chExt cx="0" cy="0"/>
        </a:xfrm>
      </p:grpSpPr>
      <p:sp>
        <p:nvSpPr>
          <p:cNvPr id="107" name="Google Shape;107;p44"/>
          <p:cNvSpPr txBox="1"/>
          <p:nvPr>
            <p:ph type="title"/>
          </p:nvPr>
        </p:nvSpPr>
        <p:spPr>
          <a:xfrm>
            <a:off x="0" y="0"/>
            <a:ext cx="9144000" cy="838200"/>
          </a:xfrm>
          <a:prstGeom prst="rect">
            <a:avLst/>
          </a:prstGeom>
          <a:gradFill>
            <a:gsLst>
              <a:gs pos="0">
                <a:srgbClr val="9C0000">
                  <a:alpha val="60000"/>
                </a:srgbClr>
              </a:gs>
              <a:gs pos="80000">
                <a:srgbClr val="CC0000"/>
              </a:gs>
              <a:gs pos="100000">
                <a:srgbClr val="D20000"/>
              </a:gs>
            </a:gsLst>
            <a:lin ang="16200000" scaled="0"/>
          </a:grad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2800"/>
              <a:buFont typeface="Open Sans"/>
              <a:buNone/>
              <a:defRPr b="1" sz="2800">
                <a:solidFill>
                  <a:schemeClr val="lt1"/>
                </a:solidFill>
                <a:latin typeface="Open Sans"/>
                <a:ea typeface="Open Sans"/>
                <a:cs typeface="Open Sans"/>
                <a:sym typeface="Open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4"/>
          <p:cNvSpPr txBox="1"/>
          <p:nvPr>
            <p:ph idx="1" type="body"/>
          </p:nvPr>
        </p:nvSpPr>
        <p:spPr>
          <a:xfrm>
            <a:off x="457200" y="1066800"/>
            <a:ext cx="8229600" cy="531876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SzPts val="2800"/>
              <a:buChar char="□"/>
              <a:defRPr sz="2800">
                <a:solidFill>
                  <a:schemeClr val="dk1"/>
                </a:solidFill>
                <a:latin typeface="Open Sans"/>
                <a:ea typeface="Open Sans"/>
                <a:cs typeface="Open Sans"/>
                <a:sym typeface="Open Sans"/>
              </a:defRPr>
            </a:lvl1pPr>
            <a:lvl2pPr indent="-381000" lvl="1" marL="914400" algn="l">
              <a:spcBef>
                <a:spcPts val="480"/>
              </a:spcBef>
              <a:spcAft>
                <a:spcPts val="0"/>
              </a:spcAft>
              <a:buSzPts val="2400"/>
              <a:buChar char="■"/>
              <a:defRPr sz="2400">
                <a:solidFill>
                  <a:schemeClr val="dk1"/>
                </a:solidFill>
                <a:latin typeface="Open Sans"/>
                <a:ea typeface="Open Sans"/>
                <a:cs typeface="Open Sans"/>
                <a:sym typeface="Open Sans"/>
              </a:defRPr>
            </a:lvl2pPr>
            <a:lvl3pPr indent="-355600" lvl="2" marL="1371600" algn="l">
              <a:spcBef>
                <a:spcPts val="400"/>
              </a:spcBef>
              <a:spcAft>
                <a:spcPts val="0"/>
              </a:spcAft>
              <a:buSzPts val="2000"/>
              <a:buChar char="□"/>
              <a:defRPr sz="2000">
                <a:solidFill>
                  <a:schemeClr val="dk1"/>
                </a:solidFill>
                <a:latin typeface="Open Sans"/>
                <a:ea typeface="Open Sans"/>
                <a:cs typeface="Open Sans"/>
                <a:sym typeface="Open Sans"/>
              </a:defRPr>
            </a:lvl3pPr>
            <a:lvl4pPr indent="-330200" lvl="3" marL="1828800" algn="l">
              <a:spcBef>
                <a:spcPts val="320"/>
              </a:spcBef>
              <a:spcAft>
                <a:spcPts val="0"/>
              </a:spcAft>
              <a:buSzPts val="1600"/>
              <a:buChar char="■"/>
              <a:defRPr sz="1600">
                <a:solidFill>
                  <a:schemeClr val="dk1"/>
                </a:solidFill>
                <a:latin typeface="Open Sans"/>
                <a:ea typeface="Open Sans"/>
                <a:cs typeface="Open Sans"/>
                <a:sym typeface="Open Sans"/>
              </a:defRPr>
            </a:lvl4pPr>
            <a:lvl5pPr indent="-330200" lvl="4" marL="2286000" algn="l">
              <a:spcBef>
                <a:spcPts val="400"/>
              </a:spcBef>
              <a:spcAft>
                <a:spcPts val="0"/>
              </a:spcAft>
              <a:buSzPts val="1600"/>
              <a:buChar char="▪"/>
              <a:defRPr sz="1600">
                <a:solidFill>
                  <a:schemeClr val="dk1"/>
                </a:solidFill>
                <a:latin typeface="Open Sans"/>
                <a:ea typeface="Open Sans"/>
                <a:cs typeface="Open Sans"/>
                <a:sym typeface="Open Sans"/>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23" name="Shape 23"/>
        <p:cNvGrpSpPr/>
        <p:nvPr/>
      </p:nvGrpSpPr>
      <p:grpSpPr>
        <a:xfrm>
          <a:off x="0" y="0"/>
          <a:ext cx="0" cy="0"/>
          <a:chOff x="0" y="0"/>
          <a:chExt cx="0" cy="0"/>
        </a:xfrm>
      </p:grpSpPr>
      <p:sp>
        <p:nvSpPr>
          <p:cNvPr id="24" name="Google Shape;24;p45"/>
          <p:cNvSpPr txBox="1"/>
          <p:nvPr>
            <p:ph type="title"/>
          </p:nvPr>
        </p:nvSpPr>
        <p:spPr>
          <a:xfrm>
            <a:off x="576263" y="304800"/>
            <a:ext cx="8001000" cy="12160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5"/>
          <p:cNvSpPr txBox="1"/>
          <p:nvPr>
            <p:ph idx="1" type="body"/>
          </p:nvPr>
        </p:nvSpPr>
        <p:spPr>
          <a:xfrm>
            <a:off x="566738" y="1752600"/>
            <a:ext cx="3924300" cy="4267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26" name="Google Shape;26;p45"/>
          <p:cNvSpPr txBox="1"/>
          <p:nvPr>
            <p:ph idx="2" type="body"/>
          </p:nvPr>
        </p:nvSpPr>
        <p:spPr>
          <a:xfrm>
            <a:off x="4643438" y="1752600"/>
            <a:ext cx="3924300" cy="205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27" name="Google Shape;27;p45"/>
          <p:cNvSpPr txBox="1"/>
          <p:nvPr>
            <p:ph idx="3" type="body"/>
          </p:nvPr>
        </p:nvSpPr>
        <p:spPr>
          <a:xfrm>
            <a:off x="4643438" y="3962400"/>
            <a:ext cx="3924300" cy="205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28" name="Google Shape;28;p45"/>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5"/>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46"/>
          <p:cNvSpPr txBox="1"/>
          <p:nvPr>
            <p:ph type="title"/>
          </p:nvPr>
        </p:nvSpPr>
        <p:spPr>
          <a:xfrm>
            <a:off x="576263" y="304800"/>
            <a:ext cx="8001000" cy="12160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6"/>
          <p:cNvSpPr txBox="1"/>
          <p:nvPr>
            <p:ph idx="1" type="body"/>
          </p:nvPr>
        </p:nvSpPr>
        <p:spPr>
          <a:xfrm>
            <a:off x="566738" y="1752600"/>
            <a:ext cx="3924300" cy="4267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34" name="Google Shape;34;p46"/>
          <p:cNvSpPr txBox="1"/>
          <p:nvPr>
            <p:ph idx="2" type="body"/>
          </p:nvPr>
        </p:nvSpPr>
        <p:spPr>
          <a:xfrm>
            <a:off x="4643438" y="1752600"/>
            <a:ext cx="3924300" cy="205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35" name="Google Shape;35;p46"/>
          <p:cNvSpPr txBox="1"/>
          <p:nvPr>
            <p:ph idx="3" type="body"/>
          </p:nvPr>
        </p:nvSpPr>
        <p:spPr>
          <a:xfrm>
            <a:off x="4643438" y="3962400"/>
            <a:ext cx="3924300" cy="2057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36" name="Google Shape;36;p46"/>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6"/>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39" name="Shape 39"/>
        <p:cNvGrpSpPr/>
        <p:nvPr/>
      </p:nvGrpSpPr>
      <p:grpSpPr>
        <a:xfrm>
          <a:off x="0" y="0"/>
          <a:ext cx="0" cy="0"/>
          <a:chOff x="0" y="0"/>
          <a:chExt cx="0" cy="0"/>
        </a:xfrm>
      </p:grpSpPr>
      <p:sp>
        <p:nvSpPr>
          <p:cNvPr id="40" name="Google Shape;40;p47"/>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7"/>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7"/>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4" name="Shape 44"/>
        <p:cNvGrpSpPr/>
        <p:nvPr/>
      </p:nvGrpSpPr>
      <p:grpSpPr>
        <a:xfrm>
          <a:off x="0" y="0"/>
          <a:ext cx="0" cy="0"/>
          <a:chOff x="0" y="0"/>
          <a:chExt cx="0" cy="0"/>
        </a:xfrm>
      </p:grpSpPr>
      <p:sp>
        <p:nvSpPr>
          <p:cNvPr id="45" name="Google Shape;45;p48"/>
          <p:cNvSpPr txBox="1"/>
          <p:nvPr>
            <p:ph type="title"/>
          </p:nvPr>
        </p:nvSpPr>
        <p:spPr>
          <a:xfrm rot="5400000">
            <a:off x="4717257" y="2161382"/>
            <a:ext cx="5715000" cy="20018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8"/>
          <p:cNvSpPr txBox="1"/>
          <p:nvPr>
            <p:ph idx="1" type="body"/>
          </p:nvPr>
        </p:nvSpPr>
        <p:spPr>
          <a:xfrm rot="5400000">
            <a:off x="636588" y="234950"/>
            <a:ext cx="5715000" cy="5854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47" name="Google Shape;47;p48"/>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8"/>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0" name="Shape 50"/>
        <p:cNvGrpSpPr/>
        <p:nvPr/>
      </p:nvGrpSpPr>
      <p:grpSpPr>
        <a:xfrm>
          <a:off x="0" y="0"/>
          <a:ext cx="0" cy="0"/>
          <a:chOff x="0" y="0"/>
          <a:chExt cx="0" cy="0"/>
        </a:xfrm>
      </p:grpSpPr>
      <p:sp>
        <p:nvSpPr>
          <p:cNvPr id="51" name="Google Shape;51;p49"/>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9"/>
          <p:cNvSpPr txBox="1"/>
          <p:nvPr>
            <p:ph idx="1" type="body"/>
          </p:nvPr>
        </p:nvSpPr>
        <p:spPr>
          <a:xfrm rot="5400000">
            <a:off x="2433637" y="-114300"/>
            <a:ext cx="4267200" cy="800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53" name="Google Shape;53;p49"/>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9"/>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6" name="Shape 56"/>
        <p:cNvGrpSpPr/>
        <p:nvPr/>
      </p:nvGrpSpPr>
      <p:grpSpPr>
        <a:xfrm>
          <a:off x="0" y="0"/>
          <a:ext cx="0" cy="0"/>
          <a:chOff x="0" y="0"/>
          <a:chExt cx="0" cy="0"/>
        </a:xfrm>
      </p:grpSpPr>
      <p:sp>
        <p:nvSpPr>
          <p:cNvPr id="57" name="Google Shape;57;p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0"/>
          <p:cNvSpPr/>
          <p:nvPr>
            <p:ph idx="2" type="pic"/>
          </p:nvPr>
        </p:nvSpPr>
        <p:spPr>
          <a:xfrm>
            <a:off x="1792288" y="612775"/>
            <a:ext cx="5486400" cy="4114800"/>
          </a:xfrm>
          <a:prstGeom prst="rect">
            <a:avLst/>
          </a:prstGeom>
          <a:noFill/>
          <a:ln>
            <a:noFill/>
          </a:ln>
        </p:spPr>
      </p:sp>
      <p:sp>
        <p:nvSpPr>
          <p:cNvPr id="59" name="Google Shape;59;p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225"/>
              </a:spcBef>
              <a:spcAft>
                <a:spcPts val="0"/>
              </a:spcAft>
              <a:buSzPts val="900"/>
              <a:buNone/>
              <a:defRPr sz="900"/>
            </a:lvl5pPr>
            <a:lvl6pPr indent="-228600" lvl="5" marL="2743200" algn="l">
              <a:spcBef>
                <a:spcPts val="225"/>
              </a:spcBef>
              <a:spcAft>
                <a:spcPts val="0"/>
              </a:spcAft>
              <a:buSzPts val="900"/>
              <a:buNone/>
              <a:defRPr sz="900"/>
            </a:lvl6pPr>
            <a:lvl7pPr indent="-228600" lvl="6" marL="3200400" algn="l">
              <a:spcBef>
                <a:spcPts val="225"/>
              </a:spcBef>
              <a:spcAft>
                <a:spcPts val="0"/>
              </a:spcAft>
              <a:buSzPts val="900"/>
              <a:buNone/>
              <a:defRPr sz="900"/>
            </a:lvl7pPr>
            <a:lvl8pPr indent="-228600" lvl="7" marL="3657600" algn="l">
              <a:spcBef>
                <a:spcPts val="225"/>
              </a:spcBef>
              <a:spcAft>
                <a:spcPts val="0"/>
              </a:spcAft>
              <a:buSzPts val="900"/>
              <a:buNone/>
              <a:defRPr sz="900"/>
            </a:lvl8pPr>
            <a:lvl9pPr indent="-228600" lvl="8" marL="4114800" algn="l">
              <a:spcBef>
                <a:spcPts val="225"/>
              </a:spcBef>
              <a:spcAft>
                <a:spcPts val="0"/>
              </a:spcAft>
              <a:buSzPts val="900"/>
              <a:buNone/>
              <a:defRPr sz="900"/>
            </a:lvl9pPr>
          </a:lstStyle>
          <a:p/>
        </p:txBody>
      </p:sp>
      <p:sp>
        <p:nvSpPr>
          <p:cNvPr id="60" name="Google Shape;60;p50"/>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5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0"/>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5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500"/>
              </a:spcBef>
              <a:spcAft>
                <a:spcPts val="0"/>
              </a:spcAft>
              <a:buSzPts val="2000"/>
              <a:buChar char="▪"/>
              <a:defRPr sz="2000"/>
            </a:lvl5pPr>
            <a:lvl6pPr indent="-355600" lvl="5" marL="2743200" algn="l">
              <a:spcBef>
                <a:spcPts val="500"/>
              </a:spcBef>
              <a:spcAft>
                <a:spcPts val="0"/>
              </a:spcAft>
              <a:buSzPts val="2000"/>
              <a:buChar char="▪"/>
              <a:defRPr sz="2000"/>
            </a:lvl6pPr>
            <a:lvl7pPr indent="-355600" lvl="6" marL="3200400" algn="l">
              <a:spcBef>
                <a:spcPts val="500"/>
              </a:spcBef>
              <a:spcAft>
                <a:spcPts val="0"/>
              </a:spcAft>
              <a:buSzPts val="2000"/>
              <a:buChar char="▪"/>
              <a:defRPr sz="2000"/>
            </a:lvl7pPr>
            <a:lvl8pPr indent="-355600" lvl="7" marL="3657600" algn="l">
              <a:spcBef>
                <a:spcPts val="500"/>
              </a:spcBef>
              <a:spcAft>
                <a:spcPts val="0"/>
              </a:spcAft>
              <a:buSzPts val="2000"/>
              <a:buChar char="▪"/>
              <a:defRPr sz="2000"/>
            </a:lvl8pPr>
            <a:lvl9pPr indent="-355600" lvl="8" marL="4114800" algn="l">
              <a:spcBef>
                <a:spcPts val="500"/>
              </a:spcBef>
              <a:spcAft>
                <a:spcPts val="0"/>
              </a:spcAft>
              <a:buSzPts val="2000"/>
              <a:buChar char="▪"/>
              <a:defRPr sz="2000"/>
            </a:lvl9pPr>
          </a:lstStyle>
          <a:p/>
        </p:txBody>
      </p:sp>
      <p:sp>
        <p:nvSpPr>
          <p:cNvPr id="66" name="Google Shape;66;p5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225"/>
              </a:spcBef>
              <a:spcAft>
                <a:spcPts val="0"/>
              </a:spcAft>
              <a:buSzPts val="900"/>
              <a:buNone/>
              <a:defRPr sz="900"/>
            </a:lvl5pPr>
            <a:lvl6pPr indent="-228600" lvl="5" marL="2743200" algn="l">
              <a:spcBef>
                <a:spcPts val="225"/>
              </a:spcBef>
              <a:spcAft>
                <a:spcPts val="0"/>
              </a:spcAft>
              <a:buSzPts val="900"/>
              <a:buNone/>
              <a:defRPr sz="900"/>
            </a:lvl6pPr>
            <a:lvl7pPr indent="-228600" lvl="6" marL="3200400" algn="l">
              <a:spcBef>
                <a:spcPts val="225"/>
              </a:spcBef>
              <a:spcAft>
                <a:spcPts val="0"/>
              </a:spcAft>
              <a:buSzPts val="900"/>
              <a:buNone/>
              <a:defRPr sz="900"/>
            </a:lvl7pPr>
            <a:lvl8pPr indent="-228600" lvl="7" marL="3657600" algn="l">
              <a:spcBef>
                <a:spcPts val="225"/>
              </a:spcBef>
              <a:spcAft>
                <a:spcPts val="0"/>
              </a:spcAft>
              <a:buSzPts val="900"/>
              <a:buNone/>
              <a:defRPr sz="900"/>
            </a:lvl8pPr>
            <a:lvl9pPr indent="-228600" lvl="8" marL="4114800" algn="l">
              <a:spcBef>
                <a:spcPts val="225"/>
              </a:spcBef>
              <a:spcAft>
                <a:spcPts val="0"/>
              </a:spcAft>
              <a:buSzPts val="900"/>
              <a:buNone/>
              <a:defRPr sz="900"/>
            </a:lvl9pPr>
          </a:lstStyle>
          <a:p/>
        </p:txBody>
      </p:sp>
      <p:sp>
        <p:nvSpPr>
          <p:cNvPr id="67" name="Google Shape;67;p51"/>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1"/>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52"/>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2"/>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2pPr>
            <a:lvl3pPr lvl="2"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3pPr>
            <a:lvl4pPr lvl="3"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4pPr>
            <a:lvl5pPr lvl="4"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5pPr>
            <a:lvl6pPr lvl="5"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6pPr>
            <a:lvl7pPr lvl="6"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7pPr>
            <a:lvl8pPr lvl="7"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8pPr>
            <a:lvl9pPr lvl="8"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9pPr>
          </a:lstStyle>
          <a:p/>
        </p:txBody>
      </p:sp>
      <p:sp>
        <p:nvSpPr>
          <p:cNvPr id="11" name="Google Shape;11;p41"/>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600"/>
              </a:spcBef>
              <a:spcAft>
                <a:spcPts val="0"/>
              </a:spcAft>
              <a:buClr>
                <a:schemeClr val="accent2"/>
              </a:buClr>
              <a:buSzPts val="3000"/>
              <a:buFont typeface="Noto Sans Symbols"/>
              <a:buChar char="□"/>
              <a:defRPr b="0" i="0" sz="3000" u="none" cap="none" strike="noStrike">
                <a:solidFill>
                  <a:schemeClr val="dk1"/>
                </a:solidFill>
                <a:latin typeface="Verdana"/>
                <a:ea typeface="Verdana"/>
                <a:cs typeface="Verdana"/>
                <a:sym typeface="Verdana"/>
              </a:defRPr>
            </a:lvl1pPr>
            <a:lvl2pPr indent="-393700" lvl="1" marL="914400" marR="0" rtl="0" algn="l">
              <a:spcBef>
                <a:spcPts val="520"/>
              </a:spcBef>
              <a:spcAft>
                <a:spcPts val="0"/>
              </a:spcAft>
              <a:buClr>
                <a:schemeClr val="accent2"/>
              </a:buClr>
              <a:buSzPts val="2600"/>
              <a:buFont typeface="Noto Sans Symbols"/>
              <a:buChar char="■"/>
              <a:defRPr b="0" i="0" sz="2600" u="none" cap="none" strike="noStrike">
                <a:solidFill>
                  <a:schemeClr val="dk1"/>
                </a:solidFill>
                <a:latin typeface="Verdana"/>
                <a:ea typeface="Verdana"/>
                <a:cs typeface="Verdana"/>
                <a:sym typeface="Verdana"/>
              </a:defRPr>
            </a:lvl2pPr>
            <a:lvl3pPr indent="-374650" lvl="2" marL="1371600" marR="0" rtl="0" algn="l">
              <a:spcBef>
                <a:spcPts val="460"/>
              </a:spcBef>
              <a:spcAft>
                <a:spcPts val="0"/>
              </a:spcAft>
              <a:buClr>
                <a:schemeClr val="accent2"/>
              </a:buClr>
              <a:buSzPts val="2300"/>
              <a:buFont typeface="Noto Sans Symbols"/>
              <a:buChar char="□"/>
              <a:defRPr b="0" i="0" sz="2300" u="none" cap="none" strike="noStrike">
                <a:solidFill>
                  <a:schemeClr val="dk1"/>
                </a:solidFill>
                <a:latin typeface="Verdana"/>
                <a:ea typeface="Verdana"/>
                <a:cs typeface="Verdana"/>
                <a:sym typeface="Verdana"/>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4pPr>
            <a:lvl5pPr indent="-355600" lvl="4" marL="22860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5pPr>
            <a:lvl6pPr indent="-355600" lvl="5" marL="27432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9pPr>
          </a:lstStyle>
          <a:p/>
        </p:txBody>
      </p:sp>
      <p:sp>
        <p:nvSpPr>
          <p:cNvPr id="12" name="Google Shape;12;p41"/>
          <p:cNvSpPr/>
          <p:nvPr/>
        </p:nvSpPr>
        <p:spPr>
          <a:xfrm>
            <a:off x="609600" y="1566862"/>
            <a:ext cx="7958137" cy="109537"/>
          </a:xfrm>
          <a:custGeom>
            <a:rect b="b" l="l" r="r" t="t"/>
            <a:pathLst>
              <a:path extrusionOk="0" h="1000" w="1000">
                <a:moveTo>
                  <a:pt x="0" y="0"/>
                </a:moveTo>
                <a:lnTo>
                  <a:pt x="585" y="0"/>
                </a:lnTo>
                <a:lnTo>
                  <a:pt x="585" y="1000"/>
                </a:lnTo>
                <a:lnTo>
                  <a:pt x="0" y="1000"/>
                </a:lnTo>
                <a:lnTo>
                  <a:pt x="0" y="0"/>
                </a:lnTo>
                <a:close/>
              </a:path>
              <a:path extrusionOk="0" h="1000" w="1000">
                <a:moveTo>
                  <a:pt x="0" y="0"/>
                </a:moveTo>
                <a:lnTo>
                  <a:pt x="1000" y="0"/>
                </a:lnTo>
              </a:path>
            </a:pathLst>
          </a:custGeom>
          <a:solidFill>
            <a:schemeClr val="accent2"/>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cxnSp>
        <p:nvCxnSpPr>
          <p:cNvPr id="13" name="Google Shape;13;p41"/>
          <p:cNvCxnSpPr/>
          <p:nvPr/>
        </p:nvCxnSpPr>
        <p:spPr>
          <a:xfrm>
            <a:off x="609600" y="6172200"/>
            <a:ext cx="7924800" cy="0"/>
          </a:xfrm>
          <a:prstGeom prst="straightConnector1">
            <a:avLst/>
          </a:prstGeom>
          <a:noFill/>
          <a:ln cap="flat" cmpd="sng" w="9525">
            <a:solidFill>
              <a:schemeClr val="accent2"/>
            </a:solidFill>
            <a:prstDash val="solid"/>
            <a:miter lim="800000"/>
            <a:headEnd len="med" w="med" type="none"/>
            <a:tailEnd len="med" w="med" type="none"/>
          </a:ln>
        </p:spPr>
      </p:cxnSp>
      <p:sp>
        <p:nvSpPr>
          <p:cNvPr id="14" name="Google Shape;14;p41"/>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 name="Google Shape;15;p4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 name="Google Shape;16;p41"/>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1" name="Shape 101"/>
        <p:cNvGrpSpPr/>
        <p:nvPr/>
      </p:nvGrpSpPr>
      <p:grpSpPr>
        <a:xfrm>
          <a:off x="0" y="0"/>
          <a:ext cx="0" cy="0"/>
          <a:chOff x="0" y="0"/>
          <a:chExt cx="0" cy="0"/>
        </a:xfrm>
      </p:grpSpPr>
      <p:sp>
        <p:nvSpPr>
          <p:cNvPr id="102" name="Google Shape;102;p43"/>
          <p:cNvSpPr/>
          <p:nvPr/>
        </p:nvSpPr>
        <p:spPr>
          <a:xfrm>
            <a:off x="609600" y="1566862"/>
            <a:ext cx="7958137" cy="109537"/>
          </a:xfrm>
          <a:custGeom>
            <a:rect b="b" l="l" r="r" t="t"/>
            <a:pathLst>
              <a:path extrusionOk="0" h="1000" w="1000">
                <a:moveTo>
                  <a:pt x="0" y="0"/>
                </a:moveTo>
                <a:lnTo>
                  <a:pt x="585" y="0"/>
                </a:lnTo>
                <a:lnTo>
                  <a:pt x="585" y="1000"/>
                </a:lnTo>
                <a:lnTo>
                  <a:pt x="0" y="1000"/>
                </a:lnTo>
                <a:lnTo>
                  <a:pt x="0" y="0"/>
                </a:lnTo>
                <a:close/>
              </a:path>
              <a:path extrusionOk="0" h="1000" w="1000">
                <a:moveTo>
                  <a:pt x="0" y="0"/>
                </a:moveTo>
                <a:lnTo>
                  <a:pt x="1000" y="0"/>
                </a:lnTo>
              </a:path>
            </a:pathLst>
          </a:custGeom>
          <a:solidFill>
            <a:schemeClr val="accent2"/>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cxnSp>
        <p:nvCxnSpPr>
          <p:cNvPr id="103" name="Google Shape;103;p43"/>
          <p:cNvCxnSpPr/>
          <p:nvPr/>
        </p:nvCxnSpPr>
        <p:spPr>
          <a:xfrm>
            <a:off x="609600" y="6172200"/>
            <a:ext cx="7924800" cy="0"/>
          </a:xfrm>
          <a:prstGeom prst="straightConnector1">
            <a:avLst/>
          </a:prstGeom>
          <a:noFill/>
          <a:ln cap="flat" cmpd="sng" w="9525">
            <a:solidFill>
              <a:schemeClr val="accent2"/>
            </a:solidFill>
            <a:prstDash val="solid"/>
            <a:miter lim="800000"/>
            <a:headEnd len="med" w="med" type="none"/>
            <a:tailEnd len="med" w="med" type="none"/>
          </a:ln>
        </p:spPr>
      </p:cxnSp>
      <p:sp>
        <p:nvSpPr>
          <p:cNvPr id="104" name="Google Shape;104;p43"/>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2pPr>
            <a:lvl3pPr lvl="2"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3pPr>
            <a:lvl4pPr lvl="3"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4pPr>
            <a:lvl5pPr lvl="4"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5pPr>
            <a:lvl6pPr lvl="5"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6pPr>
            <a:lvl7pPr lvl="6"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7pPr>
            <a:lvl8pPr lvl="7"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8pPr>
            <a:lvl9pPr lvl="8"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9pPr>
          </a:lstStyle>
          <a:p/>
        </p:txBody>
      </p:sp>
      <p:sp>
        <p:nvSpPr>
          <p:cNvPr id="105" name="Google Shape;105;p43"/>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600"/>
              </a:spcBef>
              <a:spcAft>
                <a:spcPts val="0"/>
              </a:spcAft>
              <a:buClr>
                <a:schemeClr val="accent2"/>
              </a:buClr>
              <a:buSzPts val="3000"/>
              <a:buFont typeface="Noto Sans Symbols"/>
              <a:buChar char="□"/>
              <a:defRPr b="0" i="0" sz="3000" u="none" cap="none" strike="noStrike">
                <a:solidFill>
                  <a:schemeClr val="dk1"/>
                </a:solidFill>
                <a:latin typeface="Verdana"/>
                <a:ea typeface="Verdana"/>
                <a:cs typeface="Verdana"/>
                <a:sym typeface="Verdana"/>
              </a:defRPr>
            </a:lvl1pPr>
            <a:lvl2pPr indent="-393700" lvl="1" marL="914400" marR="0" rtl="0" algn="l">
              <a:spcBef>
                <a:spcPts val="520"/>
              </a:spcBef>
              <a:spcAft>
                <a:spcPts val="0"/>
              </a:spcAft>
              <a:buClr>
                <a:schemeClr val="accent2"/>
              </a:buClr>
              <a:buSzPts val="2600"/>
              <a:buFont typeface="Noto Sans Symbols"/>
              <a:buChar char="■"/>
              <a:defRPr b="0" i="0" sz="2600" u="none" cap="none" strike="noStrike">
                <a:solidFill>
                  <a:schemeClr val="dk1"/>
                </a:solidFill>
                <a:latin typeface="Verdana"/>
                <a:ea typeface="Verdana"/>
                <a:cs typeface="Verdana"/>
                <a:sym typeface="Verdana"/>
              </a:defRPr>
            </a:lvl2pPr>
            <a:lvl3pPr indent="-374650" lvl="2" marL="1371600" marR="0" rtl="0" algn="l">
              <a:spcBef>
                <a:spcPts val="460"/>
              </a:spcBef>
              <a:spcAft>
                <a:spcPts val="0"/>
              </a:spcAft>
              <a:buClr>
                <a:schemeClr val="accent2"/>
              </a:buClr>
              <a:buSzPts val="2300"/>
              <a:buFont typeface="Noto Sans Symbols"/>
              <a:buChar char="□"/>
              <a:defRPr b="0" i="0" sz="2300" u="none" cap="none" strike="noStrike">
                <a:solidFill>
                  <a:schemeClr val="dk1"/>
                </a:solidFill>
                <a:latin typeface="Verdana"/>
                <a:ea typeface="Verdana"/>
                <a:cs typeface="Verdana"/>
                <a:sym typeface="Verdana"/>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4pPr>
            <a:lvl5pPr indent="-355600" lvl="4" marL="22860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5pPr>
            <a:lvl6pPr indent="-355600" lvl="5" marL="27432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6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1"/>
          <p:cNvSpPr txBox="1"/>
          <p:nvPr>
            <p:ph type="title"/>
          </p:nvPr>
        </p:nvSpPr>
        <p:spPr>
          <a:xfrm>
            <a:off x="1482725" y="285750"/>
            <a:ext cx="6886575" cy="952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ĐẠI HỌC QUỐC GIA TP. HỒ CHÍ MINH</a:t>
            </a:r>
            <a:br>
              <a:rPr b="0" i="0" lang="en-US" sz="2400" u="none">
                <a:solidFill>
                  <a:schemeClr val="dk1"/>
                </a:solidFill>
                <a:latin typeface="Times New Roman"/>
                <a:ea typeface="Times New Roman"/>
                <a:cs typeface="Times New Roman"/>
                <a:sym typeface="Times New Roman"/>
              </a:rPr>
            </a:br>
            <a:r>
              <a:rPr b="1" i="0" lang="en-US" sz="2400" u="none">
                <a:solidFill>
                  <a:schemeClr val="dk1"/>
                </a:solidFill>
                <a:latin typeface="Times New Roman"/>
                <a:ea typeface="Times New Roman"/>
                <a:cs typeface="Times New Roman"/>
                <a:sym typeface="Times New Roman"/>
              </a:rPr>
              <a:t>TRƯỜNG ĐẠI HỌC CÔNG NGHỆ THÔNG TIN</a:t>
            </a:r>
            <a:endParaRPr/>
          </a:p>
        </p:txBody>
      </p:sp>
      <p:sp>
        <p:nvSpPr>
          <p:cNvPr id="115" name="Google Shape;115;p1"/>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116" name="Google Shape;116;p1"/>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117" name="Google Shape;117;p1"/>
          <p:cNvSpPr txBox="1"/>
          <p:nvPr/>
        </p:nvSpPr>
        <p:spPr>
          <a:xfrm>
            <a:off x="3944937" y="4516437"/>
            <a:ext cx="4343400" cy="144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00"/>
              <a:buFont typeface="Times New Roman"/>
              <a:buNone/>
            </a:pPr>
            <a:r>
              <a:rPr b="1" i="0" lang="en-US" sz="1700" u="none">
                <a:solidFill>
                  <a:schemeClr val="dk1"/>
                </a:solidFill>
                <a:latin typeface="Times New Roman"/>
                <a:ea typeface="Times New Roman"/>
                <a:cs typeface="Times New Roman"/>
                <a:sym typeface="Times New Roman"/>
              </a:rPr>
              <a:t>Giảng viên: </a:t>
            </a:r>
            <a:r>
              <a:rPr b="0" i="0" lang="en-US" sz="1700" u="none">
                <a:solidFill>
                  <a:schemeClr val="dk1"/>
                </a:solidFill>
                <a:latin typeface="Times New Roman"/>
                <a:ea typeface="Times New Roman"/>
                <a:cs typeface="Times New Roman"/>
                <a:sym typeface="Times New Roman"/>
              </a:rPr>
              <a:t>ThS. Nguyễn Văn Kiệt</a:t>
            </a:r>
            <a:endParaRPr/>
          </a:p>
          <a:p>
            <a:pPr indent="0" lvl="0" marL="0" marR="0" rtl="0" algn="ctr">
              <a:lnSpc>
                <a:spcPct val="100000"/>
              </a:lnSpc>
              <a:spcBef>
                <a:spcPts val="340"/>
              </a:spcBef>
              <a:spcAft>
                <a:spcPts val="0"/>
              </a:spcAft>
              <a:buClr>
                <a:schemeClr val="dk1"/>
              </a:buClr>
              <a:buSzPts val="1700"/>
              <a:buFont typeface="Times New Roman"/>
              <a:buNone/>
            </a:pPr>
            <a:r>
              <a:rPr b="0" i="0" lang="en-US" sz="1700" u="none">
                <a:solidFill>
                  <a:schemeClr val="dk1"/>
                </a:solidFill>
                <a:latin typeface="Times New Roman"/>
                <a:ea typeface="Times New Roman"/>
                <a:cs typeface="Times New Roman"/>
                <a:sym typeface="Times New Roman"/>
              </a:rPr>
              <a:t>	     CN. Huỳnh Văn Tín</a:t>
            </a:r>
            <a:endParaRPr/>
          </a:p>
          <a:p>
            <a:pPr indent="0" lvl="0" marL="0" marR="0" rtl="0" algn="ctr">
              <a:lnSpc>
                <a:spcPct val="100000"/>
              </a:lnSpc>
              <a:spcBef>
                <a:spcPts val="340"/>
              </a:spcBef>
              <a:spcAft>
                <a:spcPts val="0"/>
              </a:spcAft>
              <a:buClr>
                <a:schemeClr val="dk1"/>
              </a:buClr>
              <a:buSzPts val="1700"/>
              <a:buFont typeface="Times New Roman"/>
              <a:buNone/>
            </a:pPr>
            <a:r>
              <a:rPr b="1" i="0" lang="en-US" sz="1700" u="none">
                <a:solidFill>
                  <a:schemeClr val="dk1"/>
                </a:solidFill>
                <a:latin typeface="Times New Roman"/>
                <a:ea typeface="Times New Roman"/>
                <a:cs typeface="Times New Roman"/>
                <a:sym typeface="Times New Roman"/>
              </a:rPr>
              <a:t>Bộ môn Khoa học Dữ liệu</a:t>
            </a:r>
            <a:endParaRPr/>
          </a:p>
          <a:p>
            <a:pPr indent="0" lvl="0" marL="0" marR="0" rtl="0" algn="ctr">
              <a:lnSpc>
                <a:spcPct val="100000"/>
              </a:lnSpc>
              <a:spcBef>
                <a:spcPts val="340"/>
              </a:spcBef>
              <a:spcAft>
                <a:spcPts val="0"/>
              </a:spcAft>
              <a:buClr>
                <a:schemeClr val="dk1"/>
              </a:buClr>
              <a:buSzPts val="1700"/>
              <a:buFont typeface="Times New Roman"/>
              <a:buNone/>
            </a:pPr>
            <a:r>
              <a:rPr b="1" i="0" lang="en-US" sz="1700" u="none">
                <a:solidFill>
                  <a:schemeClr val="dk1"/>
                </a:solidFill>
                <a:latin typeface="Times New Roman"/>
                <a:ea typeface="Times New Roman"/>
                <a:cs typeface="Times New Roman"/>
                <a:sym typeface="Times New Roman"/>
              </a:rPr>
              <a:t>Khoa Khoa học và Kỹ thuật Thông tin</a:t>
            </a:r>
            <a:endParaRPr/>
          </a:p>
        </p:txBody>
      </p:sp>
      <p:pic>
        <p:nvPicPr>
          <p:cNvPr id="118" name="Google Shape;118;p1"/>
          <p:cNvPicPr preferRelativeResize="0"/>
          <p:nvPr/>
        </p:nvPicPr>
        <p:blipFill rotWithShape="1">
          <a:blip r:embed="rId3">
            <a:alphaModFix/>
          </a:blip>
          <a:srcRect b="0" l="0" r="0" t="0"/>
          <a:stretch/>
        </p:blipFill>
        <p:spPr>
          <a:xfrm>
            <a:off x="147637" y="136525"/>
            <a:ext cx="1452562" cy="1235075"/>
          </a:xfrm>
          <a:prstGeom prst="rect">
            <a:avLst/>
          </a:prstGeom>
          <a:noFill/>
          <a:ln>
            <a:noFill/>
          </a:ln>
        </p:spPr>
      </p:pic>
      <p:sp>
        <p:nvSpPr>
          <p:cNvPr id="119" name="Google Shape;119;p1"/>
          <p:cNvSpPr txBox="1"/>
          <p:nvPr/>
        </p:nvSpPr>
        <p:spPr>
          <a:xfrm>
            <a:off x="-2743200" y="990600"/>
            <a:ext cx="1841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120" name="Google Shape;120;p1"/>
          <p:cNvSpPr txBox="1"/>
          <p:nvPr/>
        </p:nvSpPr>
        <p:spPr>
          <a:xfrm>
            <a:off x="4929169" y="2093900"/>
            <a:ext cx="33591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800"/>
              <a:buFont typeface="Times New Roman"/>
              <a:buNone/>
            </a:pPr>
            <a:r>
              <a:rPr b="1" i="0" lang="en-US" sz="1800" u="none">
                <a:solidFill>
                  <a:srgbClr val="FF0000"/>
                </a:solidFill>
                <a:latin typeface="Times New Roman"/>
                <a:ea typeface="Times New Roman"/>
                <a:cs typeface="Times New Roman"/>
                <a:sym typeface="Times New Roman"/>
              </a:rPr>
              <a:t>DS300</a:t>
            </a:r>
            <a:endParaRPr/>
          </a:p>
          <a:p>
            <a:pPr indent="0" lvl="0" marL="0" marR="0" rtl="0" algn="ctr">
              <a:lnSpc>
                <a:spcPct val="100000"/>
              </a:lnSpc>
              <a:spcBef>
                <a:spcPts val="0"/>
              </a:spcBef>
              <a:spcAft>
                <a:spcPts val="0"/>
              </a:spcAft>
              <a:buClr>
                <a:srgbClr val="0070C0"/>
              </a:buClr>
              <a:buSzPts val="1800"/>
              <a:buFont typeface="Times New Roman"/>
              <a:buNone/>
            </a:pPr>
            <a:r>
              <a:rPr b="1" i="0" lang="en-US" sz="2600" u="none">
                <a:solidFill>
                  <a:srgbClr val="0070C0"/>
                </a:solidFill>
                <a:latin typeface="Times New Roman"/>
                <a:ea typeface="Times New Roman"/>
                <a:cs typeface="Times New Roman"/>
                <a:sym typeface="Times New Roman"/>
              </a:rPr>
              <a:t>HỆ KHUYẾN NGHỊ</a:t>
            </a:r>
            <a:endParaRPr sz="2200"/>
          </a:p>
        </p:txBody>
      </p:sp>
      <p:pic>
        <p:nvPicPr>
          <p:cNvPr id="121" name="Google Shape;121;p1"/>
          <p:cNvPicPr preferRelativeResize="0"/>
          <p:nvPr/>
        </p:nvPicPr>
        <p:blipFill rotWithShape="1">
          <a:blip r:embed="rId4">
            <a:alphaModFix/>
          </a:blip>
          <a:srcRect b="0" l="0" r="0" t="0"/>
          <a:stretch/>
        </p:blipFill>
        <p:spPr>
          <a:xfrm>
            <a:off x="-561975" y="2284412"/>
            <a:ext cx="5029200" cy="3046412"/>
          </a:xfrm>
          <a:prstGeom prst="rect">
            <a:avLst/>
          </a:prstGeom>
          <a:noFill/>
          <a:ln>
            <a:noFill/>
          </a:ln>
        </p:spPr>
      </p:pic>
      <p:sp>
        <p:nvSpPr>
          <p:cNvPr id="122" name="Google Shape;122;p1"/>
          <p:cNvSpPr txBox="1"/>
          <p:nvPr/>
        </p:nvSpPr>
        <p:spPr>
          <a:xfrm>
            <a:off x="3813175" y="3360737"/>
            <a:ext cx="4605337" cy="522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B90000"/>
              </a:buClr>
              <a:buSzPts val="2800"/>
              <a:buFont typeface="Times New Roman"/>
              <a:buNone/>
            </a:pPr>
            <a:r>
              <a:rPr b="1" i="0" lang="en-US" sz="2800" u="none">
                <a:solidFill>
                  <a:srgbClr val="B90000"/>
                </a:solidFill>
                <a:latin typeface="Times New Roman"/>
                <a:ea typeface="Times New Roman"/>
                <a:cs typeface="Times New Roman"/>
                <a:sym typeface="Times New Roman"/>
              </a:rPr>
              <a:t>Giới thiệu về hệ khuyến nghị</a:t>
            </a:r>
            <a:endParaRPr/>
          </a:p>
        </p:txBody>
      </p:sp>
      <p:sp>
        <p:nvSpPr>
          <p:cNvPr id="123" name="Google Shape;123;p1"/>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10"/>
          <p:cNvSpPr txBox="1"/>
          <p:nvPr>
            <p:ph type="title"/>
          </p:nvPr>
        </p:nvSpPr>
        <p:spPr>
          <a:xfrm>
            <a:off x="609600" y="714375"/>
            <a:ext cx="8001000" cy="838200"/>
          </a:xfrm>
          <a:prstGeom prst="rect">
            <a:avLst/>
          </a:prstGeom>
          <a:gradFill>
            <a:gsLst>
              <a:gs pos="0">
                <a:srgbClr val="9D0000"/>
              </a:gs>
              <a:gs pos="80000">
                <a:srgbClr val="CE0000"/>
              </a:gs>
              <a:gs pos="100000">
                <a:srgbClr val="D30000"/>
              </a:gs>
            </a:gsLst>
            <a:lin ang="16200000" scaled="0"/>
          </a:gradFill>
          <a:ln>
            <a:noFill/>
          </a:ln>
          <a:effectLst>
            <a:outerShdw blurRad="63500" dir="5400000" dist="23000">
              <a:srgbClr val="000000">
                <a:alpha val="34901"/>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Font typeface="Times New Roman"/>
              <a:buNone/>
            </a:pPr>
            <a:r>
              <a:rPr b="1" i="0" lang="en-US" sz="2800" u="none">
                <a:solidFill>
                  <a:schemeClr val="lt1"/>
                </a:solidFill>
                <a:latin typeface="Times New Roman"/>
                <a:ea typeface="Times New Roman"/>
                <a:cs typeface="Times New Roman"/>
                <a:sym typeface="Times New Roman"/>
              </a:rPr>
              <a:t>Khuyến nghị và Tìm kiếm</a:t>
            </a:r>
            <a:endParaRPr/>
          </a:p>
        </p:txBody>
      </p:sp>
      <p:sp>
        <p:nvSpPr>
          <p:cNvPr id="206" name="Google Shape;206;p10"/>
          <p:cNvSpPr txBox="1"/>
          <p:nvPr>
            <p:ph idx="1" type="body"/>
          </p:nvPr>
        </p:nvSpPr>
        <p:spPr>
          <a:xfrm>
            <a:off x="609600" y="1703387"/>
            <a:ext cx="8229600" cy="3810000"/>
          </a:xfrm>
          <a:prstGeom prst="rect">
            <a:avLst/>
          </a:prstGeom>
          <a:noFill/>
          <a:ln>
            <a:noFill/>
          </a:ln>
        </p:spPr>
        <p:txBody>
          <a:bodyPr anchorCtr="0" anchor="t" bIns="45700" lIns="91425" spcFirstLastPara="1" rIns="91425" wrap="square" tIns="45700">
            <a:normAutofit/>
          </a:bodyPr>
          <a:lstStyle/>
          <a:p>
            <a:pPr indent="-469900" lvl="0" marL="469900" marR="0" rtl="0" algn="l">
              <a:lnSpc>
                <a:spcPct val="90000"/>
              </a:lnSpc>
              <a:spcBef>
                <a:spcPts val="0"/>
              </a:spcBef>
              <a:spcAft>
                <a:spcPts val="0"/>
              </a:spcAft>
              <a:buClr>
                <a:schemeClr val="accent2"/>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Một cách để nhận được câu trả lời là sử dụng công cụ tìm kiếm</a:t>
            </a:r>
            <a:endParaRPr b="0" i="0" sz="2600" u="none" cap="none" strike="noStrike">
              <a:solidFill>
                <a:schemeClr val="dk1"/>
              </a:solidFill>
              <a:latin typeface="Times New Roman"/>
              <a:ea typeface="Times New Roman"/>
              <a:cs typeface="Times New Roman"/>
              <a:sym typeface="Times New Roman"/>
            </a:endParaRPr>
          </a:p>
          <a:p>
            <a:pPr indent="-469900" lvl="0" marL="469900" marR="0" rtl="0" algn="l">
              <a:lnSpc>
                <a:spcPct val="9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Công cụ tìm kiếm tìm những thấy kết quả phù hợp với truy vấn do người dùng cung cấp</a:t>
            </a:r>
            <a:endParaRPr b="0" i="0" sz="2600" u="none" cap="none" strike="noStrike">
              <a:solidFill>
                <a:schemeClr val="dk1"/>
              </a:solidFill>
              <a:latin typeface="Times New Roman"/>
              <a:ea typeface="Times New Roman"/>
              <a:cs typeface="Times New Roman"/>
              <a:sym typeface="Times New Roman"/>
            </a:endParaRPr>
          </a:p>
          <a:p>
            <a:pPr indent="-469900" lvl="0" marL="469900" marR="0" rtl="0" algn="l">
              <a:lnSpc>
                <a:spcPct val="90000"/>
              </a:lnSpc>
              <a:spcBef>
                <a:spcPts val="540"/>
              </a:spcBef>
              <a:spcAft>
                <a:spcPts val="0"/>
              </a:spcAft>
              <a:buClr>
                <a:schemeClr val="accent2"/>
              </a:buClr>
              <a:buSzPts val="2700"/>
              <a:buFont typeface="Noto Sans Symbols"/>
              <a:buChar char="□"/>
            </a:pPr>
            <a:r>
              <a:rPr b="0" i="0" lang="en-US" sz="2700" u="none" cap="none" strike="noStrike">
                <a:solidFill>
                  <a:schemeClr val="dk1"/>
                </a:solidFill>
                <a:latin typeface="Times New Roman"/>
                <a:ea typeface="Times New Roman"/>
                <a:cs typeface="Times New Roman"/>
                <a:sym typeface="Times New Roman"/>
              </a:rPr>
              <a:t>Các kết quả thường được cung cấp dưới dạng danh sách được sắp xếp theo thứ tự về mức độ liên quan của mục đó với truy vấn đã cho</a:t>
            </a:r>
            <a:endParaRPr/>
          </a:p>
          <a:p>
            <a:pPr indent="-469900" lvl="0" marL="469900" marR="0" rtl="0" algn="l">
              <a:lnSpc>
                <a:spcPct val="9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Xem xét truy vấn “</a:t>
            </a:r>
            <a:r>
              <a:rPr b="1" i="0" lang="en-US" sz="2600" u="none" cap="none" strike="noStrike">
                <a:solidFill>
                  <a:srgbClr val="1923F3"/>
                </a:solidFill>
                <a:latin typeface="Times New Roman"/>
                <a:ea typeface="Times New Roman"/>
                <a:cs typeface="Times New Roman"/>
                <a:sym typeface="Times New Roman"/>
              </a:rPr>
              <a:t>best 2014 movie to watch</a:t>
            </a:r>
            <a:r>
              <a:rPr b="0" i="0" lang="en-US" sz="2600" u="none" cap="none" strike="noStrike">
                <a:solidFill>
                  <a:schemeClr val="dk1"/>
                </a:solidFill>
                <a:latin typeface="Times New Roman"/>
                <a:ea typeface="Times New Roman"/>
                <a:cs typeface="Times New Roman"/>
                <a:sym typeface="Times New Roman"/>
              </a:rPr>
              <a:t>”</a:t>
            </a:r>
            <a:endParaRPr/>
          </a:p>
          <a:p>
            <a:pPr indent="-436562" lvl="1" marL="908050" marR="0" rtl="0" algn="l">
              <a:lnSpc>
                <a:spcPct val="90000"/>
              </a:lnSpc>
              <a:spcBef>
                <a:spcPts val="440"/>
              </a:spcBef>
              <a:spcAft>
                <a:spcPts val="0"/>
              </a:spcAft>
              <a:buClr>
                <a:schemeClr val="accent2"/>
              </a:buClr>
              <a:buSzPts val="2200"/>
              <a:buFont typeface="Noto Sans Symbols"/>
              <a:buChar char="■"/>
            </a:pPr>
            <a:r>
              <a:rPr b="0" i="0" lang="en-US" sz="2200" u="none" cap="none" strike="noStrike">
                <a:solidFill>
                  <a:schemeClr val="dk1"/>
                </a:solidFill>
                <a:latin typeface="Times New Roman"/>
                <a:ea typeface="Times New Roman"/>
                <a:cs typeface="Times New Roman"/>
                <a:sym typeface="Times New Roman"/>
              </a:rPr>
              <a:t>Kết quả tương tự cho một đứa trẻ 8 tuổi và một người lớn</a:t>
            </a:r>
            <a:endParaRPr b="0" i="0" sz="2200" u="none" cap="none" strike="noStrike">
              <a:solidFill>
                <a:schemeClr val="dk1"/>
              </a:solidFill>
              <a:latin typeface="Times New Roman"/>
              <a:ea typeface="Times New Roman"/>
              <a:cs typeface="Times New Roman"/>
              <a:sym typeface="Times New Roman"/>
            </a:endParaRPr>
          </a:p>
          <a:p>
            <a:pPr indent="-330200" lvl="0" marL="469900" marR="0" rtl="0" algn="l">
              <a:spcBef>
                <a:spcPts val="440"/>
              </a:spcBef>
              <a:spcAft>
                <a:spcPts val="0"/>
              </a:spcAft>
              <a:buClr>
                <a:schemeClr val="accent2"/>
              </a:buClr>
              <a:buSzPts val="2200"/>
              <a:buFont typeface="Noto Sans Symbols"/>
              <a:buNone/>
            </a:pPr>
            <a:r>
              <a:t/>
            </a:r>
            <a:endParaRPr b="0" i="0" sz="2200" u="none" cap="none" strike="noStrike">
              <a:solidFill>
                <a:schemeClr val="dk1"/>
              </a:solidFill>
              <a:latin typeface="Times New Roman"/>
              <a:ea typeface="Times New Roman"/>
              <a:cs typeface="Times New Roman"/>
              <a:sym typeface="Times New Roman"/>
            </a:endParaRPr>
          </a:p>
        </p:txBody>
      </p:sp>
      <p:sp>
        <p:nvSpPr>
          <p:cNvPr id="207" name="Google Shape;207;p10"/>
          <p:cNvSpPr txBox="1"/>
          <p:nvPr/>
        </p:nvSpPr>
        <p:spPr>
          <a:xfrm>
            <a:off x="609600" y="5499100"/>
            <a:ext cx="8458200" cy="5238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Kết quả của công cụ tìm kiếm không được tùy chỉnh</a:t>
            </a:r>
            <a:endParaRPr/>
          </a:p>
        </p:txBody>
      </p:sp>
      <p:sp>
        <p:nvSpPr>
          <p:cNvPr id="208" name="Google Shape;208;p10"/>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209" name="Google Shape;209;p10"/>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11"/>
          <p:cNvSpPr txBox="1"/>
          <p:nvPr>
            <p:ph type="title"/>
          </p:nvPr>
        </p:nvSpPr>
        <p:spPr>
          <a:xfrm>
            <a:off x="609600" y="685800"/>
            <a:ext cx="8001000" cy="838200"/>
          </a:xfrm>
          <a:prstGeom prst="rect">
            <a:avLst/>
          </a:prstGeom>
          <a:gradFill>
            <a:gsLst>
              <a:gs pos="0">
                <a:srgbClr val="9D0000"/>
              </a:gs>
              <a:gs pos="80000">
                <a:srgbClr val="CE0000"/>
              </a:gs>
              <a:gs pos="100000">
                <a:srgbClr val="D30000"/>
              </a:gs>
            </a:gsLst>
            <a:lin ang="16200000" scaled="0"/>
          </a:gradFill>
          <a:ln>
            <a:noFill/>
          </a:ln>
          <a:effectLst>
            <a:outerShdw blurRad="63500" dir="5400000" dist="23000">
              <a:srgbClr val="000000">
                <a:alpha val="34901"/>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Font typeface="Times New Roman"/>
              <a:buNone/>
            </a:pPr>
            <a:r>
              <a:rPr b="1" i="0" lang="en-US" sz="2800" u="none">
                <a:solidFill>
                  <a:schemeClr val="lt1"/>
                </a:solidFill>
                <a:latin typeface="Times New Roman"/>
                <a:ea typeface="Times New Roman"/>
                <a:cs typeface="Times New Roman"/>
                <a:sym typeface="Times New Roman"/>
              </a:rPr>
              <a:t>Những thách thức của hệ khuyến nghị</a:t>
            </a:r>
            <a:endParaRPr/>
          </a:p>
        </p:txBody>
      </p:sp>
      <p:sp>
        <p:nvSpPr>
          <p:cNvPr id="215" name="Google Shape;215;p11"/>
          <p:cNvSpPr txBox="1"/>
          <p:nvPr>
            <p:ph idx="1" type="body"/>
          </p:nvPr>
        </p:nvSpPr>
        <p:spPr>
          <a:xfrm>
            <a:off x="660400" y="1752600"/>
            <a:ext cx="7950200" cy="4419600"/>
          </a:xfrm>
          <a:prstGeom prst="rect">
            <a:avLst/>
          </a:prstGeom>
          <a:noFill/>
          <a:ln>
            <a:noFill/>
          </a:ln>
        </p:spPr>
        <p:txBody>
          <a:bodyPr anchorCtr="0" anchor="t" bIns="45700" lIns="91425" spcFirstLastPara="1" rIns="91425" wrap="square" tIns="45700">
            <a:normAutofit/>
          </a:bodyPr>
          <a:lstStyle/>
          <a:p>
            <a:pPr indent="-469900" lvl="0" marL="469900" marR="0" rtl="0" algn="l">
              <a:lnSpc>
                <a:spcPct val="90000"/>
              </a:lnSpc>
              <a:spcBef>
                <a:spcPts val="0"/>
              </a:spcBef>
              <a:spcAft>
                <a:spcPts val="0"/>
              </a:spcAft>
              <a:buClr>
                <a:schemeClr val="accent2"/>
              </a:buClr>
              <a:buSzPts val="2300"/>
              <a:buFont typeface="Noto Sans Symbols"/>
              <a:buChar char="□"/>
            </a:pPr>
            <a:r>
              <a:rPr b="1" i="0" lang="en-US" sz="2300" u="none">
                <a:solidFill>
                  <a:srgbClr val="1923F3"/>
                </a:solidFill>
                <a:latin typeface="Times New Roman"/>
                <a:ea typeface="Times New Roman"/>
                <a:cs typeface="Times New Roman"/>
                <a:sym typeface="Times New Roman"/>
              </a:rPr>
              <a:t>Vấn đề Cold Start</a:t>
            </a:r>
            <a:endParaRPr/>
          </a:p>
          <a:p>
            <a:pPr indent="-436562" lvl="1" marL="908050" marR="0" rtl="0" algn="just">
              <a:lnSpc>
                <a:spcPct val="90000"/>
              </a:lnSpc>
              <a:spcBef>
                <a:spcPts val="460"/>
              </a:spcBef>
              <a:spcAft>
                <a:spcPts val="0"/>
              </a:spcAft>
              <a:buClr>
                <a:schemeClr val="accent2"/>
              </a:buClr>
              <a:buSzPts val="2300"/>
              <a:buFont typeface="Noto Sans Symbols"/>
              <a:buChar char="■"/>
            </a:pPr>
            <a:r>
              <a:rPr b="0" i="0" lang="en-US" sz="2300" u="none" cap="none" strike="noStrike">
                <a:solidFill>
                  <a:schemeClr val="dk1"/>
                </a:solidFill>
                <a:latin typeface="Times New Roman"/>
                <a:ea typeface="Times New Roman"/>
                <a:cs typeface="Times New Roman"/>
                <a:sym typeface="Times New Roman"/>
              </a:rPr>
              <a:t>Hệ thống đề xuất sử dụng dữ liệu lịch sử hoặc thông tin do người dùng cung cấp để đề xuất các mặt hàng, sản phẩm, v.v.</a:t>
            </a:r>
            <a:endParaRPr b="0" i="0" sz="2300" u="none" cap="none" strike="noStrike">
              <a:solidFill>
                <a:schemeClr val="dk1"/>
              </a:solidFill>
              <a:latin typeface="Times New Roman"/>
              <a:ea typeface="Times New Roman"/>
              <a:cs typeface="Times New Roman"/>
              <a:sym typeface="Times New Roman"/>
            </a:endParaRPr>
          </a:p>
          <a:p>
            <a:pPr indent="-436562" lvl="1" marL="908050" marR="0" rtl="0" algn="just">
              <a:lnSpc>
                <a:spcPct val="90000"/>
              </a:lnSpc>
              <a:spcBef>
                <a:spcPts val="460"/>
              </a:spcBef>
              <a:spcAft>
                <a:spcPts val="0"/>
              </a:spcAft>
              <a:buClr>
                <a:schemeClr val="accent2"/>
              </a:buClr>
              <a:buSzPts val="2300"/>
              <a:buFont typeface="Noto Sans Symbols"/>
              <a:buChar char="■"/>
            </a:pPr>
            <a:r>
              <a:rPr b="0" i="0" lang="en-US" sz="2300" u="none" cap="none" strike="noStrike">
                <a:solidFill>
                  <a:schemeClr val="dk1"/>
                </a:solidFill>
                <a:latin typeface="Times New Roman"/>
                <a:ea typeface="Times New Roman"/>
                <a:cs typeface="Times New Roman"/>
                <a:sym typeface="Times New Roman"/>
              </a:rPr>
              <a:t>Khi người dùng tham gia các trang web, họ vẫn chưa mua bất kỳ sản phẩm nào hoặc không có lịch sử.</a:t>
            </a:r>
            <a:endParaRPr b="0" i="0" sz="2300" u="none" cap="none" strike="noStrike">
              <a:solidFill>
                <a:schemeClr val="dk1"/>
              </a:solidFill>
              <a:latin typeface="Times New Roman"/>
              <a:ea typeface="Times New Roman"/>
              <a:cs typeface="Times New Roman"/>
              <a:sym typeface="Times New Roman"/>
            </a:endParaRPr>
          </a:p>
          <a:p>
            <a:pPr indent="-436562" lvl="1" marL="908050" marR="0" rtl="0" algn="just">
              <a:lnSpc>
                <a:spcPct val="90000"/>
              </a:lnSpc>
              <a:spcBef>
                <a:spcPts val="460"/>
              </a:spcBef>
              <a:spcAft>
                <a:spcPts val="0"/>
              </a:spcAft>
              <a:buClr>
                <a:schemeClr val="accent2"/>
              </a:buClr>
              <a:buSzPts val="2300"/>
              <a:buFont typeface="Noto Sans Symbols"/>
              <a:buChar char="■"/>
            </a:pPr>
            <a:r>
              <a:rPr b="0" i="0" lang="en-US" sz="2300" u="none" cap="none" strike="noStrike">
                <a:solidFill>
                  <a:schemeClr val="dk1"/>
                </a:solidFill>
                <a:latin typeface="Times New Roman"/>
                <a:ea typeface="Times New Roman"/>
                <a:cs typeface="Times New Roman"/>
                <a:sym typeface="Times New Roman"/>
              </a:rPr>
              <a:t>Thật khó để suy luận những gì họ sẽ thích khi họ bắt đầu trên một trang web.</a:t>
            </a:r>
            <a:endParaRPr b="0" i="0" sz="2300" u="none" cap="none" strike="noStrike">
              <a:solidFill>
                <a:schemeClr val="dk1"/>
              </a:solidFill>
              <a:latin typeface="Times New Roman"/>
              <a:ea typeface="Times New Roman"/>
              <a:cs typeface="Times New Roman"/>
              <a:sym typeface="Times New Roman"/>
            </a:endParaRPr>
          </a:p>
          <a:p>
            <a:pPr indent="-469900" lvl="0" marL="469900" marR="0" rtl="0" algn="l">
              <a:lnSpc>
                <a:spcPct val="90000"/>
              </a:lnSpc>
              <a:spcBef>
                <a:spcPts val="460"/>
              </a:spcBef>
              <a:spcAft>
                <a:spcPts val="0"/>
              </a:spcAft>
              <a:buClr>
                <a:schemeClr val="accent2"/>
              </a:buClr>
              <a:buSzPts val="2300"/>
              <a:buFont typeface="Noto Sans Symbols"/>
              <a:buChar char="□"/>
            </a:pPr>
            <a:r>
              <a:rPr b="1" i="0" lang="en-US" sz="2300" u="none">
                <a:solidFill>
                  <a:srgbClr val="1923F3"/>
                </a:solidFill>
                <a:latin typeface="Times New Roman"/>
                <a:ea typeface="Times New Roman"/>
                <a:cs typeface="Times New Roman"/>
                <a:sym typeface="Times New Roman"/>
              </a:rPr>
              <a:t>Dữ liệu thưa (Data Sparsity) </a:t>
            </a:r>
            <a:endParaRPr/>
          </a:p>
          <a:p>
            <a:pPr indent="-436562" lvl="1" marL="908050" marR="0" rtl="0" algn="l">
              <a:lnSpc>
                <a:spcPct val="90000"/>
              </a:lnSpc>
              <a:spcBef>
                <a:spcPts val="460"/>
              </a:spcBef>
              <a:spcAft>
                <a:spcPts val="0"/>
              </a:spcAft>
              <a:buClr>
                <a:schemeClr val="accent2"/>
              </a:buClr>
              <a:buSzPts val="2300"/>
              <a:buFont typeface="Noto Sans Symbols"/>
              <a:buChar char="■"/>
            </a:pPr>
            <a:r>
              <a:rPr b="0" i="0" lang="en-US" sz="2300" u="none" cap="none" strike="noStrike">
                <a:solidFill>
                  <a:schemeClr val="dk1"/>
                </a:solidFill>
                <a:latin typeface="Times New Roman"/>
                <a:ea typeface="Times New Roman"/>
                <a:cs typeface="Times New Roman"/>
                <a:sym typeface="Times New Roman"/>
              </a:rPr>
              <a:t>Khi thông tin lịch sử hoặc thông tin trước đó không đủ.</a:t>
            </a:r>
            <a:endParaRPr b="0" i="0" sz="2300" u="none" cap="none" strike="noStrike">
              <a:solidFill>
                <a:schemeClr val="dk1"/>
              </a:solidFill>
              <a:latin typeface="Times New Roman"/>
              <a:ea typeface="Times New Roman"/>
              <a:cs typeface="Times New Roman"/>
              <a:sym typeface="Times New Roman"/>
            </a:endParaRPr>
          </a:p>
          <a:p>
            <a:pPr indent="-436562" lvl="1" marL="908050" marR="0" rtl="0" algn="just">
              <a:lnSpc>
                <a:spcPct val="90000"/>
              </a:lnSpc>
              <a:spcBef>
                <a:spcPts val="460"/>
              </a:spcBef>
              <a:spcAft>
                <a:spcPts val="0"/>
              </a:spcAft>
              <a:buClr>
                <a:schemeClr val="accent2"/>
              </a:buClr>
              <a:buSzPts val="2300"/>
              <a:buFont typeface="Noto Sans Symbols"/>
              <a:buChar char="■"/>
            </a:pPr>
            <a:r>
              <a:rPr b="0" i="0" lang="en-US" sz="2300" u="none" cap="none" strike="noStrike">
                <a:solidFill>
                  <a:schemeClr val="dk1"/>
                </a:solidFill>
                <a:latin typeface="Times New Roman"/>
                <a:ea typeface="Times New Roman"/>
                <a:cs typeface="Times New Roman"/>
                <a:sym typeface="Times New Roman"/>
              </a:rPr>
              <a:t>Không giống như vấn đề Cold Start, vấn đề này nằm trong toàn bộ hệ thống và không chỉ riêng cho một cá nhân.</a:t>
            </a:r>
            <a:endParaRPr/>
          </a:p>
        </p:txBody>
      </p:sp>
      <p:sp>
        <p:nvSpPr>
          <p:cNvPr id="216" name="Google Shape;216;p11"/>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217" name="Google Shape;217;p11"/>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12"/>
          <p:cNvSpPr txBox="1"/>
          <p:nvPr>
            <p:ph type="title"/>
          </p:nvPr>
        </p:nvSpPr>
        <p:spPr>
          <a:xfrm>
            <a:off x="609600" y="685800"/>
            <a:ext cx="8001000" cy="838200"/>
          </a:xfrm>
          <a:prstGeom prst="rect">
            <a:avLst/>
          </a:prstGeom>
          <a:gradFill>
            <a:gsLst>
              <a:gs pos="0">
                <a:srgbClr val="9D0000"/>
              </a:gs>
              <a:gs pos="80000">
                <a:srgbClr val="CE0000"/>
              </a:gs>
              <a:gs pos="100000">
                <a:srgbClr val="D30000"/>
              </a:gs>
            </a:gsLst>
            <a:lin ang="16200000" scaled="0"/>
          </a:gradFill>
          <a:ln>
            <a:noFill/>
          </a:ln>
          <a:effectLst>
            <a:outerShdw blurRad="63500" dir="5400000" dist="23000">
              <a:srgbClr val="000000">
                <a:alpha val="34901"/>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Font typeface="Times New Roman"/>
              <a:buNone/>
            </a:pPr>
            <a:r>
              <a:rPr b="1" i="0" lang="en-US" sz="2800" u="none">
                <a:solidFill>
                  <a:schemeClr val="lt1"/>
                </a:solidFill>
                <a:latin typeface="Times New Roman"/>
                <a:ea typeface="Times New Roman"/>
                <a:cs typeface="Times New Roman"/>
                <a:sym typeface="Times New Roman"/>
              </a:rPr>
              <a:t>Những thách thức của hệ khuyến nghị</a:t>
            </a:r>
            <a:endParaRPr/>
          </a:p>
        </p:txBody>
      </p:sp>
      <p:sp>
        <p:nvSpPr>
          <p:cNvPr id="223" name="Google Shape;223;p12"/>
          <p:cNvSpPr txBox="1"/>
          <p:nvPr>
            <p:ph idx="1" type="body"/>
          </p:nvPr>
        </p:nvSpPr>
        <p:spPr>
          <a:xfrm>
            <a:off x="609600" y="1752600"/>
            <a:ext cx="8001000" cy="4419600"/>
          </a:xfrm>
          <a:prstGeom prst="rect">
            <a:avLst/>
          </a:prstGeom>
          <a:noFill/>
          <a:ln>
            <a:noFill/>
          </a:ln>
        </p:spPr>
        <p:txBody>
          <a:bodyPr anchorCtr="0" anchor="t" bIns="45700" lIns="91425" spcFirstLastPara="1" rIns="91425" wrap="square" tIns="45700">
            <a:normAutofit/>
          </a:bodyPr>
          <a:lstStyle/>
          <a:p>
            <a:pPr indent="-469900" lvl="0" marL="469900" marR="0" rtl="0" algn="l">
              <a:lnSpc>
                <a:spcPct val="80000"/>
              </a:lnSpc>
              <a:spcBef>
                <a:spcPts val="0"/>
              </a:spcBef>
              <a:spcAft>
                <a:spcPts val="0"/>
              </a:spcAft>
              <a:buClr>
                <a:schemeClr val="accent2"/>
              </a:buClr>
              <a:buSzPts val="2600"/>
              <a:buFont typeface="Noto Sans Symbols"/>
              <a:buChar char="□"/>
            </a:pPr>
            <a:r>
              <a:rPr b="1" i="0" lang="en-US" sz="2600" u="none">
                <a:solidFill>
                  <a:srgbClr val="1923F3"/>
                </a:solidFill>
                <a:latin typeface="Times New Roman"/>
                <a:ea typeface="Times New Roman"/>
                <a:cs typeface="Times New Roman"/>
                <a:sym typeface="Times New Roman"/>
              </a:rPr>
              <a:t>Attacks</a:t>
            </a:r>
            <a:endParaRPr/>
          </a:p>
          <a:p>
            <a:pPr indent="-436562" lvl="1" marL="908050" marR="0" rtl="0" algn="l">
              <a:lnSpc>
                <a:spcPct val="80000"/>
              </a:lnSpc>
              <a:spcBef>
                <a:spcPts val="460"/>
              </a:spcBef>
              <a:spcAft>
                <a:spcPts val="0"/>
              </a:spcAft>
              <a:buClr>
                <a:schemeClr val="accent2"/>
              </a:buClr>
              <a:buSzPts val="2200"/>
              <a:buFont typeface="Noto Sans Symbols"/>
              <a:buChar char="■"/>
            </a:pPr>
            <a:r>
              <a:rPr b="1" i="0" lang="en-US" sz="2200" u="none" cap="none" strike="noStrike">
                <a:solidFill>
                  <a:srgbClr val="FF0000"/>
                </a:solidFill>
                <a:latin typeface="Times New Roman"/>
                <a:ea typeface="Times New Roman"/>
                <a:cs typeface="Times New Roman"/>
                <a:sym typeface="Times New Roman"/>
              </a:rPr>
              <a:t>Push Attack</a:t>
            </a:r>
            <a:r>
              <a:rPr b="0" i="0" lang="en-US" sz="2200" u="none" cap="none" strike="noStrike">
                <a:solidFill>
                  <a:schemeClr val="dk1"/>
                </a:solidFill>
                <a:latin typeface="Times New Roman"/>
                <a:ea typeface="Times New Roman"/>
                <a:cs typeface="Times New Roman"/>
                <a:sym typeface="Times New Roman"/>
              </a:rPr>
              <a:t>: </a:t>
            </a:r>
            <a:r>
              <a:rPr b="0" i="0" lang="en-US" sz="2300" u="none" cap="none" strike="noStrike">
                <a:solidFill>
                  <a:schemeClr val="dk1"/>
                </a:solidFill>
                <a:latin typeface="Times New Roman"/>
                <a:ea typeface="Times New Roman"/>
                <a:cs typeface="Times New Roman"/>
                <a:sym typeface="Times New Roman"/>
              </a:rPr>
              <a:t>Đẩy xếp hạng lên bằng cách tạo người dùng giả mạo</a:t>
            </a:r>
            <a:endParaRPr/>
          </a:p>
          <a:p>
            <a:pPr indent="-436562" lvl="1" marL="908050" marR="0" rtl="0" algn="l">
              <a:lnSpc>
                <a:spcPct val="80000"/>
              </a:lnSpc>
              <a:spcBef>
                <a:spcPts val="460"/>
              </a:spcBef>
              <a:spcAft>
                <a:spcPts val="0"/>
              </a:spcAft>
              <a:buClr>
                <a:schemeClr val="accent2"/>
              </a:buClr>
              <a:buSzPts val="2200"/>
              <a:buFont typeface="Noto Sans Symbols"/>
              <a:buChar char="■"/>
            </a:pPr>
            <a:r>
              <a:rPr b="1" i="0" lang="en-US" sz="2200" u="none" cap="none" strike="noStrike">
                <a:solidFill>
                  <a:srgbClr val="FF0000"/>
                </a:solidFill>
                <a:latin typeface="Times New Roman"/>
                <a:ea typeface="Times New Roman"/>
                <a:cs typeface="Times New Roman"/>
                <a:sym typeface="Times New Roman"/>
              </a:rPr>
              <a:t>Nuke attack</a:t>
            </a:r>
            <a:r>
              <a:rPr b="0" i="0" lang="en-US" sz="2200" u="none" cap="none" strike="noStrike">
                <a:solidFill>
                  <a:schemeClr val="dk1"/>
                </a:solidFill>
                <a:latin typeface="Times New Roman"/>
                <a:ea typeface="Times New Roman"/>
                <a:cs typeface="Times New Roman"/>
                <a:sym typeface="Times New Roman"/>
              </a:rPr>
              <a:t>: </a:t>
            </a:r>
            <a:r>
              <a:rPr b="0" i="0" lang="en-US" sz="2300" u="none" cap="none" strike="noStrike">
                <a:solidFill>
                  <a:schemeClr val="dk1"/>
                </a:solidFill>
                <a:latin typeface="Times New Roman"/>
                <a:ea typeface="Times New Roman"/>
                <a:cs typeface="Times New Roman"/>
                <a:sym typeface="Times New Roman"/>
              </a:rPr>
              <a:t>Tấn công DDoS, dừng toàn bộ hệ thống khuyến nghị</a:t>
            </a:r>
            <a:endParaRPr b="0" i="0" sz="2300" u="none" cap="none" strike="noStrike">
              <a:solidFill>
                <a:schemeClr val="dk1"/>
              </a:solidFill>
              <a:latin typeface="Times New Roman"/>
              <a:ea typeface="Times New Roman"/>
              <a:cs typeface="Times New Roman"/>
              <a:sym typeface="Times New Roman"/>
            </a:endParaRPr>
          </a:p>
          <a:p>
            <a:pPr indent="-469900" lvl="0" marL="469900" marR="0" rtl="0" algn="l">
              <a:lnSpc>
                <a:spcPct val="80000"/>
              </a:lnSpc>
              <a:spcBef>
                <a:spcPts val="520"/>
              </a:spcBef>
              <a:spcAft>
                <a:spcPts val="0"/>
              </a:spcAft>
              <a:buClr>
                <a:schemeClr val="accent2"/>
              </a:buClr>
              <a:buSzPts val="2600"/>
              <a:buFont typeface="Noto Sans Symbols"/>
              <a:buChar char="□"/>
            </a:pPr>
            <a:r>
              <a:rPr b="1" i="0" lang="en-US" sz="2600" u="none">
                <a:solidFill>
                  <a:srgbClr val="1923F3"/>
                </a:solidFill>
                <a:latin typeface="Times New Roman"/>
                <a:ea typeface="Times New Roman"/>
                <a:cs typeface="Times New Roman"/>
                <a:sym typeface="Times New Roman"/>
              </a:rPr>
              <a:t>Privacy</a:t>
            </a:r>
            <a:endParaRPr/>
          </a:p>
          <a:p>
            <a:pPr indent="-436562" lvl="1" marL="908050" marR="0" rtl="0" algn="l">
              <a:lnSpc>
                <a:spcPct val="80000"/>
              </a:lnSpc>
              <a:spcBef>
                <a:spcPts val="460"/>
              </a:spcBef>
              <a:spcAft>
                <a:spcPts val="0"/>
              </a:spcAft>
              <a:buClr>
                <a:schemeClr val="accent2"/>
              </a:buClr>
              <a:buSzPts val="2300"/>
              <a:buFont typeface="Noto Sans Symbols"/>
              <a:buChar char="■"/>
            </a:pPr>
            <a:r>
              <a:rPr b="0" i="0" lang="en-US" sz="2300" u="none" cap="none" strike="noStrike">
                <a:solidFill>
                  <a:schemeClr val="dk1"/>
                </a:solidFill>
                <a:latin typeface="Times New Roman"/>
                <a:ea typeface="Times New Roman"/>
                <a:cs typeface="Times New Roman"/>
                <a:sym typeface="Times New Roman"/>
              </a:rPr>
              <a:t>Sử dụng thông tin riêng tư của một người để giới thiệu cho người khác.</a:t>
            </a:r>
            <a:endParaRPr b="0" i="0" sz="2300" u="none" cap="none" strike="noStrike">
              <a:solidFill>
                <a:schemeClr val="dk1"/>
              </a:solidFill>
              <a:latin typeface="Times New Roman"/>
              <a:ea typeface="Times New Roman"/>
              <a:cs typeface="Times New Roman"/>
              <a:sym typeface="Times New Roman"/>
            </a:endParaRPr>
          </a:p>
          <a:p>
            <a:pPr indent="-469900" lvl="0" marL="469900" marR="0" rtl="0" algn="l">
              <a:lnSpc>
                <a:spcPct val="80000"/>
              </a:lnSpc>
              <a:spcBef>
                <a:spcPts val="520"/>
              </a:spcBef>
              <a:spcAft>
                <a:spcPts val="0"/>
              </a:spcAft>
              <a:buClr>
                <a:schemeClr val="accent2"/>
              </a:buClr>
              <a:buSzPts val="2600"/>
              <a:buFont typeface="Noto Sans Symbols"/>
              <a:buChar char="□"/>
            </a:pPr>
            <a:r>
              <a:rPr b="1" i="0" lang="en-US" sz="2600" u="none">
                <a:solidFill>
                  <a:srgbClr val="1923F3"/>
                </a:solidFill>
                <a:latin typeface="Times New Roman"/>
                <a:ea typeface="Times New Roman"/>
                <a:cs typeface="Times New Roman"/>
                <a:sym typeface="Times New Roman"/>
              </a:rPr>
              <a:t>Explanation</a:t>
            </a:r>
            <a:endParaRPr/>
          </a:p>
          <a:p>
            <a:pPr indent="-436562" lvl="1" marL="908050" marR="0" rtl="0" algn="l">
              <a:lnSpc>
                <a:spcPct val="80000"/>
              </a:lnSpc>
              <a:spcBef>
                <a:spcPts val="460"/>
              </a:spcBef>
              <a:spcAft>
                <a:spcPts val="0"/>
              </a:spcAft>
              <a:buClr>
                <a:schemeClr val="accent2"/>
              </a:buClr>
              <a:buSzPts val="2300"/>
              <a:buFont typeface="Noto Sans Symbols"/>
              <a:buChar char="■"/>
            </a:pPr>
            <a:r>
              <a:rPr b="0" i="0" lang="en-US" sz="2300" u="none" cap="none" strike="noStrike">
                <a:solidFill>
                  <a:schemeClr val="dk1"/>
                </a:solidFill>
                <a:latin typeface="Times New Roman"/>
                <a:ea typeface="Times New Roman"/>
                <a:cs typeface="Times New Roman"/>
                <a:sym typeface="Times New Roman"/>
              </a:rPr>
              <a:t>Hệ thống đề xuất thường đề xuất các mặt hàng mà không giải thích lý do tại sao các mặt hàng này được đề xuất</a:t>
            </a:r>
            <a:br>
              <a:rPr b="0" i="0" lang="en-US" sz="2200" u="none" cap="none" strike="noStrike">
                <a:solidFill>
                  <a:schemeClr val="dk1"/>
                </a:solidFill>
                <a:latin typeface="Open Sans"/>
                <a:ea typeface="Open Sans"/>
                <a:cs typeface="Open Sans"/>
                <a:sym typeface="Open Sans"/>
              </a:rPr>
            </a:br>
            <a:endParaRPr/>
          </a:p>
        </p:txBody>
      </p:sp>
      <p:sp>
        <p:nvSpPr>
          <p:cNvPr id="224" name="Google Shape;224;p12"/>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225" name="Google Shape;225;p12"/>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13"/>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Hệ khuyến nghị là gì?</a:t>
            </a:r>
            <a:endParaRPr/>
          </a:p>
        </p:txBody>
      </p:sp>
      <p:sp>
        <p:nvSpPr>
          <p:cNvPr id="232" name="Google Shape;232;p13"/>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233" name="Google Shape;233;p13"/>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234" name="Google Shape;234;p13"/>
          <p:cNvSpPr txBox="1"/>
          <p:nvPr/>
        </p:nvSpPr>
        <p:spPr>
          <a:xfrm>
            <a:off x="258762" y="1905000"/>
            <a:ext cx="8885100" cy="3986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200"/>
              <a:buFont typeface="Arial"/>
              <a:buChar char="•"/>
            </a:pPr>
            <a:r>
              <a:rPr b="1" i="0" lang="en-US" sz="2200" u="none">
                <a:solidFill>
                  <a:schemeClr val="dk1"/>
                </a:solidFill>
                <a:latin typeface="Times New Roman"/>
                <a:ea typeface="Times New Roman"/>
                <a:cs typeface="Times New Roman"/>
                <a:sym typeface="Times New Roman"/>
              </a:rPr>
              <a:t>Recommender Systems/ Recommendation Systems </a:t>
            </a:r>
            <a:r>
              <a:rPr b="0" i="0" lang="en-US" sz="2200" u="none">
                <a:solidFill>
                  <a:schemeClr val="dk1"/>
                </a:solidFill>
                <a:latin typeface="Times New Roman"/>
                <a:ea typeface="Times New Roman"/>
                <a:cs typeface="Times New Roman"/>
                <a:sym typeface="Times New Roman"/>
              </a:rPr>
              <a:t>viết tắt là </a:t>
            </a:r>
            <a:r>
              <a:rPr b="1" i="0" lang="en-US" sz="2200" u="none">
                <a:solidFill>
                  <a:schemeClr val="dk1"/>
                </a:solidFill>
                <a:latin typeface="Times New Roman"/>
                <a:ea typeface="Times New Roman"/>
                <a:cs typeface="Times New Roman"/>
                <a:sym typeface="Times New Roman"/>
              </a:rPr>
              <a:t>RecSys</a:t>
            </a:r>
            <a:r>
              <a:rPr b="0" i="0" lang="en-US" sz="2200" u="none">
                <a:solidFill>
                  <a:schemeClr val="dk1"/>
                </a:solidFill>
                <a:latin typeface="Times New Roman"/>
                <a:ea typeface="Times New Roman"/>
                <a:cs typeface="Times New Roman"/>
                <a:sym typeface="Times New Roman"/>
              </a:rPr>
              <a:t>.</a:t>
            </a:r>
            <a:endParaRPr/>
          </a:p>
          <a:p>
            <a:pPr indent="-342900" lvl="0" marL="342900" marR="0" rtl="0" algn="l">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Là những hệ thống được thiết kế để hướng người dùng đến những đối tượng quan tâm, yêu thích, khi lượng thông tin quá lớn vượt quá khả năng xử lý của con người. [</a:t>
            </a:r>
            <a:r>
              <a:rPr b="1" i="0" lang="en-US" sz="2200" u="none">
                <a:solidFill>
                  <a:schemeClr val="dk1"/>
                </a:solidFill>
                <a:latin typeface="Times New Roman"/>
                <a:ea typeface="Times New Roman"/>
                <a:cs typeface="Times New Roman"/>
                <a:sym typeface="Times New Roman"/>
              </a:rPr>
              <a:t>P. Resnick and H. R. Varian, 1997; Burke, 2002</a:t>
            </a:r>
            <a:r>
              <a:rPr b="0" i="0" lang="en-US" sz="2200" u="none">
                <a:solidFill>
                  <a:schemeClr val="dk1"/>
                </a:solidFill>
                <a:latin typeface="Times New Roman"/>
                <a:ea typeface="Times New Roman"/>
                <a:cs typeface="Times New Roman"/>
                <a:sym typeface="Times New Roman"/>
              </a:rPr>
              <a:t>]</a:t>
            </a:r>
            <a:endParaRPr/>
          </a:p>
          <a:p>
            <a:pPr indent="-342900" lvl="0" marL="342900" marR="0" rtl="0" algn="l">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Là những công cụ, phần mề</a:t>
            </a:r>
            <a:r>
              <a:rPr lang="en-US" sz="2200">
                <a:solidFill>
                  <a:schemeClr val="dk1"/>
                </a:solidFill>
                <a:latin typeface="Times New Roman"/>
                <a:ea typeface="Times New Roman"/>
                <a:cs typeface="Times New Roman"/>
                <a:sym typeface="Times New Roman"/>
              </a:rPr>
              <a:t>m</a:t>
            </a:r>
            <a:r>
              <a:rPr b="0" i="0" lang="en-US" sz="2200" u="none">
                <a:solidFill>
                  <a:schemeClr val="dk1"/>
                </a:solidFill>
                <a:latin typeface="Times New Roman"/>
                <a:ea typeface="Times New Roman"/>
                <a:cs typeface="Times New Roman"/>
                <a:sym typeface="Times New Roman"/>
              </a:rPr>
              <a:t>, kỹ thuật cung cấp những đề xuất các đối tượng có thể hữu ích với người dùng. Những đề xuất liên quan đến quyết định của người dùng như: Sản phẩm nào nên mua, bài hát nào nên nghe hay tin tức nào nên đọc. [</a:t>
            </a:r>
            <a:r>
              <a:rPr b="1" i="0" lang="en-US" sz="2200" u="none">
                <a:solidFill>
                  <a:schemeClr val="dk1"/>
                </a:solidFill>
                <a:latin typeface="Times New Roman"/>
                <a:ea typeface="Times New Roman"/>
                <a:cs typeface="Times New Roman"/>
                <a:sym typeface="Times New Roman"/>
              </a:rPr>
              <a:t>Francesco Ricci et al. 2011</a:t>
            </a:r>
            <a:r>
              <a:rPr b="0" i="0" lang="en-US" sz="2200" u="none">
                <a:solidFill>
                  <a:schemeClr val="dk1"/>
                </a:solidFill>
                <a:latin typeface="Times New Roman"/>
                <a:ea typeface="Times New Roman"/>
                <a:cs typeface="Times New Roman"/>
                <a:sym typeface="Times New Roman"/>
              </a:rPr>
              <a:t>]</a:t>
            </a:r>
            <a:endParaRPr/>
          </a:p>
        </p:txBody>
      </p:sp>
      <p:sp>
        <p:nvSpPr>
          <p:cNvPr id="235" name="Google Shape;235;p13"/>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15"/>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Hệ khuyến nghị là gì?</a:t>
            </a:r>
            <a:endParaRPr/>
          </a:p>
        </p:txBody>
      </p:sp>
      <p:sp>
        <p:nvSpPr>
          <p:cNvPr id="242" name="Google Shape;242;p15"/>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243" name="Google Shape;243;p15"/>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244" name="Google Shape;244;p15"/>
          <p:cNvSpPr txBox="1"/>
          <p:nvPr/>
        </p:nvSpPr>
        <p:spPr>
          <a:xfrm>
            <a:off x="576262" y="2057400"/>
            <a:ext cx="4529137" cy="409416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2200"/>
              <a:buFont typeface="Times New Roman"/>
              <a:buNone/>
            </a:pPr>
            <a:r>
              <a:rPr b="1" i="0" lang="en-US" sz="2200" u="none">
                <a:solidFill>
                  <a:schemeClr val="dk1"/>
                </a:solidFill>
                <a:latin typeface="Times New Roman"/>
                <a:ea typeface="Times New Roman"/>
                <a:cs typeface="Times New Roman"/>
                <a:sym typeface="Times New Roman"/>
              </a:rPr>
              <a:t>Có thể hiểu</a:t>
            </a:r>
            <a:endParaRPr b="0" i="0" sz="2200" u="none">
              <a:solidFill>
                <a:schemeClr val="dk1"/>
              </a:solidFill>
              <a:latin typeface="Times New Roman"/>
              <a:ea typeface="Times New Roman"/>
              <a:cs typeface="Times New Roman"/>
              <a:sym typeface="Times New Roman"/>
            </a:endParaRPr>
          </a:p>
          <a:p>
            <a:pPr indent="-139700" lvl="0" marL="0" marR="0" rtl="0" algn="just">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Là những hệ thống </a:t>
            </a:r>
            <a:r>
              <a:rPr b="1" i="0" lang="en-US" sz="2200" u="none">
                <a:solidFill>
                  <a:schemeClr val="dk1"/>
                </a:solidFill>
                <a:latin typeface="Times New Roman"/>
                <a:ea typeface="Times New Roman"/>
                <a:cs typeface="Times New Roman"/>
                <a:sym typeface="Times New Roman"/>
              </a:rPr>
              <a:t>giúp thông tin liên quan chủ động tìm đến người dùng thay vì người dùng phải đi tìm kiếm thông tin liên quan</a:t>
            </a:r>
            <a:r>
              <a:rPr b="0" i="0" lang="en-US" sz="2200" u="none">
                <a:solidFill>
                  <a:schemeClr val="dk1"/>
                </a:solidFill>
                <a:latin typeface="Times New Roman"/>
                <a:ea typeface="Times New Roman"/>
                <a:cs typeface="Times New Roman"/>
                <a:sym typeface="Times New Roman"/>
              </a:rPr>
              <a:t>, khi lượng thông tin quá lớn vượt quá khả năng xử lý của con người.</a:t>
            </a:r>
            <a:endParaRPr/>
          </a:p>
        </p:txBody>
      </p:sp>
      <p:pic>
        <p:nvPicPr>
          <p:cNvPr id="245" name="Google Shape;245;p15"/>
          <p:cNvPicPr preferRelativeResize="0"/>
          <p:nvPr/>
        </p:nvPicPr>
        <p:blipFill rotWithShape="1">
          <a:blip r:embed="rId3">
            <a:alphaModFix/>
          </a:blip>
          <a:srcRect b="0" l="0" r="0" t="0"/>
          <a:stretch/>
        </p:blipFill>
        <p:spPr>
          <a:xfrm>
            <a:off x="5334000" y="2085975"/>
            <a:ext cx="3403600" cy="3395662"/>
          </a:xfrm>
          <a:prstGeom prst="rect">
            <a:avLst/>
          </a:prstGeom>
          <a:noFill/>
          <a:ln>
            <a:noFill/>
          </a:ln>
        </p:spPr>
      </p:pic>
      <p:sp>
        <p:nvSpPr>
          <p:cNvPr id="246" name="Google Shape;246;p15"/>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3800">
              <a:solidFill>
                <a:schemeClr val="dk2"/>
              </a:solidFill>
              <a:latin typeface="Verdana"/>
              <a:ea typeface="Verdana"/>
              <a:cs typeface="Verdana"/>
              <a:sym typeface="Verdana"/>
            </a:endParaRPr>
          </a:p>
        </p:txBody>
      </p:sp>
      <p:sp>
        <p:nvSpPr>
          <p:cNvPr id="253" name="Google Shape;253;p1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254" name="Google Shape;254;p1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255" name="Google Shape;255;p16"/>
          <p:cNvSpPr/>
          <p:nvPr/>
        </p:nvSpPr>
        <p:spPr>
          <a:xfrm>
            <a:off x="-1171575" y="1219200"/>
            <a:ext cx="3665537" cy="4724400"/>
          </a:xfrm>
          <a:prstGeom prst="roundRect">
            <a:avLst>
              <a:gd fmla="val 2469" name="adj"/>
            </a:avLst>
          </a:prstGeom>
          <a:solidFill>
            <a:srgbClr val="8F9FB1">
              <a:alpha val="5058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56" name="Google Shape;256;p16"/>
          <p:cNvSpPr/>
          <p:nvPr/>
        </p:nvSpPr>
        <p:spPr>
          <a:xfrm>
            <a:off x="1196975" y="204787"/>
            <a:ext cx="3375000" cy="3909900"/>
          </a:xfrm>
          <a:prstGeom prst="roundRect">
            <a:avLst>
              <a:gd fmla="val 5090" name="adj"/>
            </a:avLst>
          </a:prstGeom>
          <a:solidFill>
            <a:srgbClr val="FFC2C2">
              <a:alpha val="2471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descr="Advanced Recommender Systems | Coursera" id="257" name="Google Shape;257;p16"/>
          <p:cNvPicPr preferRelativeResize="0"/>
          <p:nvPr/>
        </p:nvPicPr>
        <p:blipFill rotWithShape="1">
          <a:blip r:embed="rId3">
            <a:alphaModFix/>
          </a:blip>
          <a:srcRect b="0" l="0" r="0" t="0"/>
          <a:stretch/>
        </p:blipFill>
        <p:spPr>
          <a:xfrm>
            <a:off x="3783625" y="745875"/>
            <a:ext cx="4854300" cy="5210424"/>
          </a:xfrm>
          <a:prstGeom prst="rect">
            <a:avLst/>
          </a:prstGeom>
          <a:gradFill>
            <a:gsLst>
              <a:gs pos="0">
                <a:srgbClr val="D3DAE1">
                  <a:alpha val="74901"/>
                </a:srgbClr>
              </a:gs>
              <a:gs pos="74000">
                <a:srgbClr val="D4DBE2"/>
              </a:gs>
              <a:gs pos="83000">
                <a:srgbClr val="D4DBE2"/>
              </a:gs>
              <a:gs pos="100000">
                <a:srgbClr val="E2E7EB"/>
              </a:gs>
            </a:gsLst>
            <a:lin ang="5400000" scaled="0"/>
          </a:gradFill>
          <a:ln>
            <a:noFill/>
          </a:ln>
        </p:spPr>
      </p:pic>
      <p:sp>
        <p:nvSpPr>
          <p:cNvPr id="258" name="Google Shape;258;p16"/>
          <p:cNvSpPr/>
          <p:nvPr/>
        </p:nvSpPr>
        <p:spPr>
          <a:xfrm>
            <a:off x="1779587" y="4659312"/>
            <a:ext cx="1881187" cy="2971800"/>
          </a:xfrm>
          <a:prstGeom prst="roundRect">
            <a:avLst>
              <a:gd fmla="val 16667" name="adj"/>
            </a:avLst>
          </a:prstGeom>
          <a:solidFill>
            <a:srgbClr val="92D050">
              <a:alpha val="3764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59" name="Google Shape;259;p16"/>
          <p:cNvSpPr/>
          <p:nvPr/>
        </p:nvSpPr>
        <p:spPr>
          <a:xfrm>
            <a:off x="-1044575" y="3303587"/>
            <a:ext cx="1930400" cy="1939925"/>
          </a:xfrm>
          <a:prstGeom prst="roundRect">
            <a:avLst>
              <a:gd fmla="val 16667" name="adj"/>
            </a:avLst>
          </a:prstGeom>
          <a:solidFill>
            <a:schemeClr val="accent1">
              <a:alpha val="7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60" name="Google Shape;260;p16"/>
          <p:cNvSpPr/>
          <p:nvPr/>
        </p:nvSpPr>
        <p:spPr>
          <a:xfrm>
            <a:off x="2971800" y="4114800"/>
            <a:ext cx="1219200" cy="1128712"/>
          </a:xfrm>
          <a:prstGeom prst="roundRect">
            <a:avLst>
              <a:gd fmla="val 16667" name="adj"/>
            </a:avLst>
          </a:prstGeom>
          <a:solidFill>
            <a:srgbClr val="0070C0">
              <a:alpha val="28235"/>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61" name="Google Shape;261;p16"/>
          <p:cNvSpPr txBox="1"/>
          <p:nvPr>
            <p:ph idx="1" type="body"/>
          </p:nvPr>
        </p:nvSpPr>
        <p:spPr>
          <a:xfrm>
            <a:off x="-300037" y="1689100"/>
            <a:ext cx="4664100" cy="4267200"/>
          </a:xfrm>
          <a:prstGeom prst="rect">
            <a:avLst/>
          </a:prstGeom>
          <a:noFill/>
          <a:ln>
            <a:noFill/>
          </a:ln>
        </p:spPr>
        <p:txBody>
          <a:bodyPr anchorCtr="0" anchor="t" bIns="45700" lIns="91425" spcFirstLastPara="1" rIns="91425" wrap="square" tIns="45700">
            <a:noAutofit/>
          </a:bodyPr>
          <a:lstStyle/>
          <a:p>
            <a:pPr indent="0" lvl="1" marL="438150" marR="0" rtl="0" algn="l">
              <a:lnSpc>
                <a:spcPct val="100000"/>
              </a:lnSpc>
              <a:spcBef>
                <a:spcPts val="0"/>
              </a:spcBef>
              <a:spcAft>
                <a:spcPts val="0"/>
              </a:spcAft>
              <a:buClr>
                <a:schemeClr val="accent2"/>
              </a:buClr>
              <a:buSzPts val="260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0" lvl="1" marL="438150" marR="0" rtl="0" algn="l">
              <a:lnSpc>
                <a:spcPct val="100000"/>
              </a:lnSpc>
              <a:spcBef>
                <a:spcPts val="560"/>
              </a:spcBef>
              <a:spcAft>
                <a:spcPts val="0"/>
              </a:spcAft>
              <a:buClr>
                <a:schemeClr val="accent2"/>
              </a:buClr>
              <a:buSzPts val="2800"/>
              <a:buFont typeface="Noto Sans Symbols"/>
              <a:buNone/>
            </a:pPr>
            <a:r>
              <a:rPr b="1" i="0" lang="en-US" sz="2800" u="none" cap="none" strike="noStrike">
                <a:solidFill>
                  <a:schemeClr val="dk1"/>
                </a:solidFill>
                <a:latin typeface="Times New Roman"/>
                <a:ea typeface="Times New Roman"/>
                <a:cs typeface="Times New Roman"/>
                <a:sym typeface="Times New Roman"/>
              </a:rPr>
              <a:t>Vai trò hệ khuyến nghị</a:t>
            </a:r>
            <a:endParaRPr/>
          </a:p>
          <a:p>
            <a:pPr indent="0" lvl="1" marL="438150" marR="0" rtl="0" algn="l">
              <a:lnSpc>
                <a:spcPct val="100000"/>
              </a:lnSpc>
              <a:spcBef>
                <a:spcPts val="560"/>
              </a:spcBef>
              <a:spcAft>
                <a:spcPts val="0"/>
              </a:spcAft>
              <a:buClr>
                <a:schemeClr val="accent2"/>
              </a:buClr>
              <a:buSzPts val="2800"/>
              <a:buFont typeface="Noto Sans Symbols"/>
              <a:buNone/>
            </a:pPr>
            <a:r>
              <a:t/>
            </a:r>
            <a:endParaRPr b="1" i="0" sz="2800" u="none" cap="none" strike="noStrike">
              <a:solidFill>
                <a:schemeClr val="dk1"/>
              </a:solidFill>
              <a:latin typeface="Times New Roman"/>
              <a:ea typeface="Times New Roman"/>
              <a:cs typeface="Times New Roman"/>
              <a:sym typeface="Times New Roman"/>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Đối v</a:t>
            </a:r>
            <a:r>
              <a:rPr b="1" lang="en-US" sz="2400">
                <a:latin typeface="Times New Roman"/>
                <a:ea typeface="Times New Roman"/>
                <a:cs typeface="Times New Roman"/>
                <a:sym typeface="Times New Roman"/>
              </a:rPr>
              <a:t>ớ</a:t>
            </a:r>
            <a:r>
              <a:rPr b="1" i="0" lang="en-US" sz="2400" u="none" cap="none" strike="noStrike">
                <a:solidFill>
                  <a:schemeClr val="dk1"/>
                </a:solidFill>
                <a:latin typeface="Times New Roman"/>
                <a:ea typeface="Times New Roman"/>
                <a:cs typeface="Times New Roman"/>
                <a:sym typeface="Times New Roman"/>
              </a:rPr>
              <a:t>i người dùng</a:t>
            </a:r>
            <a:endParaRPr b="1" i="0" sz="2400" u="none" cap="none" strike="noStrike">
              <a:solidFill>
                <a:schemeClr val="dk1"/>
              </a:solidFill>
              <a:latin typeface="Times New Roman"/>
              <a:ea typeface="Times New Roman"/>
              <a:cs typeface="Times New Roman"/>
              <a:sym typeface="Times New Roman"/>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Đối với nhà cung cấp</a:t>
            </a:r>
            <a:endParaRPr/>
          </a:p>
        </p:txBody>
      </p:sp>
      <p:sp>
        <p:nvSpPr>
          <p:cNvPr id="262" name="Google Shape;262;p16"/>
          <p:cNvSpPr txBox="1"/>
          <p:nvPr/>
        </p:nvSpPr>
        <p:spPr>
          <a:xfrm>
            <a:off x="6705600" y="63976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500"/>
              <a:buFont typeface="Times New Roman"/>
              <a:buNone/>
            </a:pPr>
            <a:fld id="{00000000-1234-1234-1234-123412341234}" type="slidenum">
              <a:rPr b="0" i="0" lang="en-US" sz="1500" u="none">
                <a:solidFill>
                  <a:schemeClr val="lt1"/>
                </a:solidFill>
                <a:latin typeface="Times New Roman"/>
                <a:ea typeface="Times New Roman"/>
                <a:cs typeface="Times New Roman"/>
                <a:sym typeface="Times New Roman"/>
              </a:rPr>
              <a:t>‹#›</a:t>
            </a:fld>
            <a:endParaRPr/>
          </a:p>
        </p:txBody>
      </p:sp>
      <p:sp>
        <p:nvSpPr>
          <p:cNvPr id="263" name="Google Shape;263;p16"/>
          <p:cNvSpPr txBox="1"/>
          <p:nvPr/>
        </p:nvSpPr>
        <p:spPr>
          <a:xfrm>
            <a:off x="3276600" y="6245150"/>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17"/>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Đối với người dùng</a:t>
            </a:r>
            <a:endParaRPr/>
          </a:p>
        </p:txBody>
      </p:sp>
      <p:sp>
        <p:nvSpPr>
          <p:cNvPr id="270" name="Google Shape;270;p1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271" name="Google Shape;271;p1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272" name="Google Shape;272;p17"/>
          <p:cNvSpPr txBox="1"/>
          <p:nvPr/>
        </p:nvSpPr>
        <p:spPr>
          <a:xfrm>
            <a:off x="504825" y="1905000"/>
            <a:ext cx="4067175" cy="358616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accent2"/>
              </a:buClr>
              <a:buSzPts val="2200"/>
              <a:buFont typeface="Arial"/>
              <a:buChar char="•"/>
            </a:pPr>
            <a:r>
              <a:rPr b="1" i="0" lang="en-US" sz="2200" u="none">
                <a:solidFill>
                  <a:schemeClr val="accent2"/>
                </a:solidFill>
                <a:latin typeface="Times New Roman"/>
                <a:ea typeface="Times New Roman"/>
                <a:cs typeface="Times New Roman"/>
                <a:sym typeface="Times New Roman"/>
              </a:rPr>
              <a:t>Giảm chi phí tìm kiếm.</a:t>
            </a:r>
            <a:endParaRPr/>
          </a:p>
          <a:p>
            <a:pPr indent="-342900" lvl="0" marL="342900" marR="0" rtl="0" algn="just">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Cung cấp thông tin, giúp người dùng </a:t>
            </a:r>
            <a:r>
              <a:rPr b="1" i="0" lang="en-US" sz="2200" u="none">
                <a:solidFill>
                  <a:schemeClr val="accent2"/>
                </a:solidFill>
                <a:latin typeface="Times New Roman"/>
                <a:ea typeface="Times New Roman"/>
                <a:cs typeface="Times New Roman"/>
                <a:sym typeface="Times New Roman"/>
              </a:rPr>
              <a:t>hiểu biết về lĩnh vực đối tượng/sản phẩm</a:t>
            </a:r>
            <a:r>
              <a:rPr b="1" i="0" lang="en-US" sz="2200" u="none">
                <a:solidFill>
                  <a:schemeClr val="dk1"/>
                </a:solidFill>
                <a:latin typeface="Times New Roman"/>
                <a:ea typeface="Times New Roman"/>
                <a:cs typeface="Times New Roman"/>
                <a:sym typeface="Times New Roman"/>
              </a:rPr>
              <a:t> </a:t>
            </a:r>
            <a:r>
              <a:rPr b="0" i="0" lang="en-US" sz="2200" u="none">
                <a:solidFill>
                  <a:schemeClr val="dk1"/>
                </a:solidFill>
                <a:latin typeface="Times New Roman"/>
                <a:ea typeface="Times New Roman"/>
                <a:cs typeface="Times New Roman"/>
                <a:sym typeface="Times New Roman"/>
              </a:rPr>
              <a:t>liên quan.</a:t>
            </a:r>
            <a:endParaRPr/>
          </a:p>
          <a:p>
            <a:pPr indent="-342900" lvl="0" marL="342900" marR="0" rtl="0" algn="just">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Tình cờ cung cấp </a:t>
            </a:r>
            <a:r>
              <a:rPr b="1" i="0" lang="en-US" sz="2200" u="none">
                <a:solidFill>
                  <a:schemeClr val="accent2"/>
                </a:solidFill>
                <a:latin typeface="Times New Roman"/>
                <a:ea typeface="Times New Roman"/>
                <a:cs typeface="Times New Roman"/>
                <a:sym typeface="Times New Roman"/>
              </a:rPr>
              <a:t>thông tin mà người dùng không biết có sự tồn tại của nó</a:t>
            </a:r>
            <a:r>
              <a:rPr b="1" i="0" lang="en-US" sz="2200" u="none">
                <a:solidFill>
                  <a:schemeClr val="dk1"/>
                </a:solidFill>
                <a:latin typeface="Times New Roman"/>
                <a:ea typeface="Times New Roman"/>
                <a:cs typeface="Times New Roman"/>
                <a:sym typeface="Times New Roman"/>
              </a:rPr>
              <a:t>.</a:t>
            </a:r>
            <a:endParaRPr/>
          </a:p>
        </p:txBody>
      </p:sp>
      <p:pic>
        <p:nvPicPr>
          <p:cNvPr id="273" name="Google Shape;273;p17"/>
          <p:cNvPicPr preferRelativeResize="0"/>
          <p:nvPr/>
        </p:nvPicPr>
        <p:blipFill rotWithShape="1">
          <a:blip r:embed="rId3">
            <a:alphaModFix/>
          </a:blip>
          <a:srcRect b="0" l="0" r="0" t="0"/>
          <a:stretch/>
        </p:blipFill>
        <p:spPr>
          <a:xfrm>
            <a:off x="5235575" y="1730375"/>
            <a:ext cx="3403600" cy="3397250"/>
          </a:xfrm>
          <a:prstGeom prst="rect">
            <a:avLst/>
          </a:prstGeom>
          <a:noFill/>
          <a:ln>
            <a:noFill/>
          </a:ln>
        </p:spPr>
      </p:pic>
      <p:sp>
        <p:nvSpPr>
          <p:cNvPr id="274" name="Google Shape;274;p17"/>
          <p:cNvSpPr txBox="1"/>
          <p:nvPr/>
        </p:nvSpPr>
        <p:spPr>
          <a:xfrm>
            <a:off x="4789487" y="5491162"/>
            <a:ext cx="4294187" cy="307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Verdana"/>
              <a:buNone/>
            </a:pPr>
            <a:r>
              <a:rPr b="0" i="0" lang="en-US" sz="1400" u="none">
                <a:solidFill>
                  <a:schemeClr val="dk1"/>
                </a:solidFill>
                <a:latin typeface="Verdana"/>
                <a:ea typeface="Verdana"/>
                <a:cs typeface="Verdana"/>
                <a:sym typeface="Verdana"/>
              </a:rPr>
              <a:t>Nhu cầu tìm kiếm và vấn đề quá tải thông tin</a:t>
            </a:r>
            <a:endParaRPr/>
          </a:p>
        </p:txBody>
      </p:sp>
      <p:sp>
        <p:nvSpPr>
          <p:cNvPr id="275" name="Google Shape;275;p17"/>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18"/>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Đối với nhà cung cấp dịch vụ</a:t>
            </a:r>
            <a:endParaRPr/>
          </a:p>
        </p:txBody>
      </p:sp>
      <p:sp>
        <p:nvSpPr>
          <p:cNvPr id="282" name="Google Shape;282;p1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283" name="Google Shape;283;p1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284" name="Google Shape;284;p18"/>
          <p:cNvSpPr txBox="1"/>
          <p:nvPr/>
        </p:nvSpPr>
        <p:spPr>
          <a:xfrm>
            <a:off x="685800" y="2435225"/>
            <a:ext cx="3124200" cy="29706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200"/>
              <a:buFont typeface="Arial"/>
              <a:buChar char="•"/>
            </a:pPr>
            <a:r>
              <a:rPr b="1" i="0" lang="en-US" sz="2200" u="none">
                <a:solidFill>
                  <a:schemeClr val="dk1"/>
                </a:solidFill>
                <a:latin typeface="Times New Roman"/>
                <a:ea typeface="Times New Roman"/>
                <a:cs typeface="Times New Roman"/>
                <a:sym typeface="Times New Roman"/>
              </a:rPr>
              <a:t>Thu hút người dùng </a:t>
            </a:r>
            <a:r>
              <a:rPr lang="en-US" sz="2200">
                <a:solidFill>
                  <a:schemeClr val="dk1"/>
                </a:solidFill>
                <a:latin typeface="Times New Roman"/>
                <a:ea typeface="Times New Roman"/>
                <a:cs typeface="Times New Roman"/>
                <a:sym typeface="Times New Roman"/>
              </a:rPr>
              <a:t>→ </a:t>
            </a:r>
            <a:r>
              <a:rPr b="0" i="0" lang="en-US" sz="2200" u="none">
                <a:solidFill>
                  <a:schemeClr val="dk1"/>
                </a:solidFill>
                <a:latin typeface="Times New Roman"/>
                <a:ea typeface="Times New Roman"/>
                <a:cs typeface="Times New Roman"/>
                <a:sym typeface="Times New Roman"/>
              </a:rPr>
              <a:t>tăng số clicks, views, tỷ lệ từ xem hàng đến mua hàng  </a:t>
            </a:r>
            <a:r>
              <a:rPr lang="en-US" sz="2200">
                <a:solidFill>
                  <a:schemeClr val="dk1"/>
                </a:solidFill>
                <a:latin typeface="Times New Roman"/>
                <a:ea typeface="Times New Roman"/>
                <a:cs typeface="Times New Roman"/>
                <a:sym typeface="Times New Roman"/>
              </a:rPr>
              <a:t>→ </a:t>
            </a:r>
            <a:r>
              <a:rPr b="0" i="0" lang="en-US" sz="2200" u="none">
                <a:solidFill>
                  <a:schemeClr val="dk1"/>
                </a:solidFill>
                <a:latin typeface="Times New Roman"/>
                <a:ea typeface="Times New Roman"/>
                <a:cs typeface="Times New Roman"/>
                <a:sym typeface="Times New Roman"/>
              </a:rPr>
              <a:t>t</a:t>
            </a:r>
            <a:r>
              <a:rPr lang="en-US" sz="2200">
                <a:solidFill>
                  <a:schemeClr val="dk1"/>
                </a:solidFill>
                <a:latin typeface="Times New Roman"/>
                <a:ea typeface="Times New Roman"/>
                <a:cs typeface="Times New Roman"/>
                <a:sym typeface="Times New Roman"/>
              </a:rPr>
              <a:t>ă</a:t>
            </a:r>
            <a:r>
              <a:rPr b="0" i="0" lang="en-US" sz="2200" u="none">
                <a:solidFill>
                  <a:schemeClr val="dk1"/>
                </a:solidFill>
                <a:latin typeface="Times New Roman"/>
                <a:ea typeface="Times New Roman"/>
                <a:cs typeface="Times New Roman"/>
                <a:sym typeface="Times New Roman"/>
              </a:rPr>
              <a:t>ng d</a:t>
            </a:r>
            <a:r>
              <a:rPr lang="en-US" sz="2200">
                <a:solidFill>
                  <a:schemeClr val="dk1"/>
                </a:solidFill>
                <a:latin typeface="Times New Roman"/>
                <a:ea typeface="Times New Roman"/>
                <a:cs typeface="Times New Roman"/>
                <a:sym typeface="Times New Roman"/>
              </a:rPr>
              <a:t>oa</a:t>
            </a:r>
            <a:r>
              <a:rPr b="0" i="0" lang="en-US" sz="2200" u="none">
                <a:solidFill>
                  <a:schemeClr val="dk1"/>
                </a:solidFill>
                <a:latin typeface="Times New Roman"/>
                <a:ea typeface="Times New Roman"/>
                <a:cs typeface="Times New Roman"/>
                <a:sym typeface="Times New Roman"/>
              </a:rPr>
              <a:t>nh số bán h</a:t>
            </a:r>
            <a:r>
              <a:rPr lang="en-US" sz="2200">
                <a:solidFill>
                  <a:schemeClr val="dk1"/>
                </a:solidFill>
                <a:latin typeface="Times New Roman"/>
                <a:ea typeface="Times New Roman"/>
                <a:cs typeface="Times New Roman"/>
                <a:sym typeface="Times New Roman"/>
              </a:rPr>
              <a:t>à</a:t>
            </a:r>
            <a:r>
              <a:rPr b="0" i="0" lang="en-US" sz="2200" u="none">
                <a:solidFill>
                  <a:schemeClr val="dk1"/>
                </a:solidFill>
                <a:latin typeface="Times New Roman"/>
                <a:ea typeface="Times New Roman"/>
                <a:cs typeface="Times New Roman"/>
                <a:sym typeface="Times New Roman"/>
              </a:rPr>
              <a:t>ng và lợi nhuận. </a:t>
            </a:r>
            <a:endParaRPr/>
          </a:p>
        </p:txBody>
      </p:sp>
      <p:pic>
        <p:nvPicPr>
          <p:cNvPr descr="Các biện pháp làm tăng doanh thu bán hàng trong doanh nghiệp |" id="285" name="Google Shape;285;p18"/>
          <p:cNvPicPr preferRelativeResize="0"/>
          <p:nvPr/>
        </p:nvPicPr>
        <p:blipFill rotWithShape="1">
          <a:blip r:embed="rId3">
            <a:alphaModFix/>
          </a:blip>
          <a:srcRect b="0" l="0" r="0" t="0"/>
          <a:stretch/>
        </p:blipFill>
        <p:spPr>
          <a:xfrm>
            <a:off x="4335462" y="2443162"/>
            <a:ext cx="4448175" cy="2967037"/>
          </a:xfrm>
          <a:prstGeom prst="rect">
            <a:avLst/>
          </a:prstGeom>
          <a:noFill/>
          <a:ln>
            <a:noFill/>
          </a:ln>
        </p:spPr>
      </p:pic>
      <p:pic>
        <p:nvPicPr>
          <p:cNvPr descr="Sự khác nhau giữa dịch vụ và hàng hóa 2022 - Doanh nghiệp" id="286" name="Google Shape;286;p18"/>
          <p:cNvPicPr preferRelativeResize="0"/>
          <p:nvPr/>
        </p:nvPicPr>
        <p:blipFill rotWithShape="1">
          <a:blip r:embed="rId4">
            <a:alphaModFix/>
          </a:blip>
          <a:srcRect b="0" l="0" r="0" t="0"/>
          <a:stretch/>
        </p:blipFill>
        <p:spPr>
          <a:xfrm>
            <a:off x="4335462" y="2527300"/>
            <a:ext cx="2217737" cy="1444625"/>
          </a:xfrm>
          <a:prstGeom prst="rect">
            <a:avLst/>
          </a:prstGeom>
          <a:noFill/>
          <a:ln>
            <a:noFill/>
          </a:ln>
        </p:spPr>
      </p:pic>
      <p:sp>
        <p:nvSpPr>
          <p:cNvPr id="287" name="Google Shape;287;p18"/>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3800">
              <a:solidFill>
                <a:schemeClr val="dk2"/>
              </a:solidFill>
              <a:latin typeface="Verdana"/>
              <a:ea typeface="Verdana"/>
              <a:cs typeface="Verdana"/>
              <a:sym typeface="Verdana"/>
            </a:endParaRPr>
          </a:p>
        </p:txBody>
      </p:sp>
      <p:sp>
        <p:nvSpPr>
          <p:cNvPr id="294" name="Google Shape;294;p19"/>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295" name="Google Shape;295;p19"/>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296" name="Google Shape;296;p19"/>
          <p:cNvSpPr/>
          <p:nvPr/>
        </p:nvSpPr>
        <p:spPr>
          <a:xfrm>
            <a:off x="-1171575" y="1219200"/>
            <a:ext cx="3665537" cy="4724400"/>
          </a:xfrm>
          <a:prstGeom prst="roundRect">
            <a:avLst>
              <a:gd fmla="val 2469" name="adj"/>
            </a:avLst>
          </a:prstGeom>
          <a:solidFill>
            <a:srgbClr val="8F9FB1">
              <a:alpha val="5058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297" name="Google Shape;297;p19"/>
          <p:cNvSpPr/>
          <p:nvPr/>
        </p:nvSpPr>
        <p:spPr>
          <a:xfrm>
            <a:off x="1196975" y="204787"/>
            <a:ext cx="3375025" cy="3910012"/>
          </a:xfrm>
          <a:prstGeom prst="roundRect">
            <a:avLst>
              <a:gd fmla="val 5090" name="adj"/>
            </a:avLst>
          </a:prstGeom>
          <a:solidFill>
            <a:srgbClr val="FFC2C2">
              <a:alpha val="24705"/>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descr="Advanced Recommender Systems | Coursera" id="298" name="Google Shape;298;p19"/>
          <p:cNvPicPr preferRelativeResize="0"/>
          <p:nvPr/>
        </p:nvPicPr>
        <p:blipFill rotWithShape="1">
          <a:blip r:embed="rId3">
            <a:alphaModFix/>
          </a:blip>
          <a:srcRect b="0" l="0" r="0" t="0"/>
          <a:stretch/>
        </p:blipFill>
        <p:spPr>
          <a:xfrm>
            <a:off x="4364038" y="-76200"/>
            <a:ext cx="6989762" cy="7502525"/>
          </a:xfrm>
          <a:prstGeom prst="rect">
            <a:avLst/>
          </a:prstGeom>
          <a:gradFill>
            <a:gsLst>
              <a:gs pos="0">
                <a:srgbClr val="D3DAE1">
                  <a:alpha val="74901"/>
                </a:srgbClr>
              </a:gs>
              <a:gs pos="74000">
                <a:srgbClr val="D4DBE2"/>
              </a:gs>
              <a:gs pos="83000">
                <a:srgbClr val="D4DBE2"/>
              </a:gs>
              <a:gs pos="100000">
                <a:srgbClr val="E2E7EB"/>
              </a:gs>
            </a:gsLst>
            <a:lin ang="5400000" scaled="0"/>
          </a:gradFill>
          <a:ln>
            <a:noFill/>
          </a:ln>
        </p:spPr>
      </p:pic>
      <p:sp>
        <p:nvSpPr>
          <p:cNvPr id="299" name="Google Shape;299;p19"/>
          <p:cNvSpPr/>
          <p:nvPr/>
        </p:nvSpPr>
        <p:spPr>
          <a:xfrm>
            <a:off x="1779587" y="4659312"/>
            <a:ext cx="1881187" cy="2971800"/>
          </a:xfrm>
          <a:prstGeom prst="roundRect">
            <a:avLst>
              <a:gd fmla="val 16667" name="adj"/>
            </a:avLst>
          </a:prstGeom>
          <a:solidFill>
            <a:srgbClr val="92D050">
              <a:alpha val="3764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00" name="Google Shape;300;p19"/>
          <p:cNvSpPr/>
          <p:nvPr/>
        </p:nvSpPr>
        <p:spPr>
          <a:xfrm>
            <a:off x="-1044575" y="3303587"/>
            <a:ext cx="1930400" cy="1939925"/>
          </a:xfrm>
          <a:prstGeom prst="roundRect">
            <a:avLst>
              <a:gd fmla="val 16667" name="adj"/>
            </a:avLst>
          </a:prstGeom>
          <a:solidFill>
            <a:schemeClr val="accent1">
              <a:alpha val="7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01" name="Google Shape;301;p19"/>
          <p:cNvSpPr/>
          <p:nvPr/>
        </p:nvSpPr>
        <p:spPr>
          <a:xfrm>
            <a:off x="2971800" y="4114800"/>
            <a:ext cx="1219200" cy="1128712"/>
          </a:xfrm>
          <a:prstGeom prst="roundRect">
            <a:avLst>
              <a:gd fmla="val 16667" name="adj"/>
            </a:avLst>
          </a:prstGeom>
          <a:solidFill>
            <a:srgbClr val="0070C0">
              <a:alpha val="28235"/>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302" name="Google Shape;302;p19"/>
          <p:cNvSpPr txBox="1"/>
          <p:nvPr>
            <p:ph idx="1" type="body"/>
          </p:nvPr>
        </p:nvSpPr>
        <p:spPr>
          <a:xfrm>
            <a:off x="-300037" y="1689100"/>
            <a:ext cx="4664075" cy="4267200"/>
          </a:xfrm>
          <a:prstGeom prst="rect">
            <a:avLst/>
          </a:prstGeom>
          <a:noFill/>
          <a:ln>
            <a:noFill/>
          </a:ln>
        </p:spPr>
        <p:txBody>
          <a:bodyPr anchorCtr="0" anchor="t" bIns="45700" lIns="91425" spcFirstLastPara="1" rIns="91425" wrap="square" tIns="45700">
            <a:noAutofit/>
          </a:bodyPr>
          <a:lstStyle/>
          <a:p>
            <a:pPr indent="0" lvl="1" marL="438150" marR="0" rtl="0" algn="l">
              <a:lnSpc>
                <a:spcPct val="100000"/>
              </a:lnSpc>
              <a:spcBef>
                <a:spcPts val="0"/>
              </a:spcBef>
              <a:spcAft>
                <a:spcPts val="0"/>
              </a:spcAft>
              <a:buClr>
                <a:schemeClr val="accent2"/>
              </a:buClr>
              <a:buSzPts val="260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0" lvl="1" marL="438150" marR="0" rtl="0" algn="l">
              <a:lnSpc>
                <a:spcPct val="100000"/>
              </a:lnSpc>
              <a:spcBef>
                <a:spcPts val="560"/>
              </a:spcBef>
              <a:spcAft>
                <a:spcPts val="0"/>
              </a:spcAft>
              <a:buClr>
                <a:schemeClr val="accent2"/>
              </a:buClr>
              <a:buSzPts val="2800"/>
              <a:buFont typeface="Noto Sans Symbols"/>
              <a:buNone/>
            </a:pPr>
            <a:r>
              <a:rPr b="1" i="0" lang="en-US" sz="2800" u="none" cap="none" strike="noStrike">
                <a:solidFill>
                  <a:schemeClr val="dk1"/>
                </a:solidFill>
                <a:latin typeface="Times New Roman"/>
                <a:ea typeface="Times New Roman"/>
                <a:cs typeface="Times New Roman"/>
                <a:sym typeface="Times New Roman"/>
              </a:rPr>
              <a:t>Phương pháp phổ biến</a:t>
            </a:r>
            <a:endParaRPr/>
          </a:p>
          <a:p>
            <a:pPr indent="0" lvl="1" marL="438150" marR="0" rtl="0" algn="l">
              <a:lnSpc>
                <a:spcPct val="100000"/>
              </a:lnSpc>
              <a:spcBef>
                <a:spcPts val="560"/>
              </a:spcBef>
              <a:spcAft>
                <a:spcPts val="0"/>
              </a:spcAft>
              <a:buClr>
                <a:schemeClr val="accent2"/>
              </a:buClr>
              <a:buSzPts val="2800"/>
              <a:buFont typeface="Noto Sans Symbols"/>
              <a:buNone/>
            </a:pPr>
            <a:r>
              <a:t/>
            </a:r>
            <a:endParaRPr b="1" i="0" sz="2800" u="none" cap="none" strike="noStrike">
              <a:solidFill>
                <a:schemeClr val="dk1"/>
              </a:solidFill>
              <a:latin typeface="Times New Roman"/>
              <a:ea typeface="Times New Roman"/>
              <a:cs typeface="Times New Roman"/>
              <a:sym typeface="Times New Roman"/>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Lọc cộng tác</a:t>
            </a:r>
            <a:endParaRPr b="1" i="0" sz="2400" u="none" cap="none" strike="noStrike">
              <a:solidFill>
                <a:schemeClr val="dk1"/>
              </a:solidFill>
              <a:latin typeface="Times New Roman"/>
              <a:ea typeface="Times New Roman"/>
              <a:cs typeface="Times New Roman"/>
              <a:sym typeface="Times New Roman"/>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Lọc dựa trên nội dung</a:t>
            </a:r>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Các phương pháp lai</a:t>
            </a:r>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Phân tích mạng xã hội</a:t>
            </a:r>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Các mô hình học sâu</a:t>
            </a:r>
            <a:endParaRPr/>
          </a:p>
        </p:txBody>
      </p:sp>
      <p:sp>
        <p:nvSpPr>
          <p:cNvPr id="303" name="Google Shape;303;p19"/>
          <p:cNvSpPr txBox="1"/>
          <p:nvPr/>
        </p:nvSpPr>
        <p:spPr>
          <a:xfrm>
            <a:off x="6705600" y="63976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500"/>
              <a:buFont typeface="Times New Roman"/>
              <a:buNone/>
            </a:pPr>
            <a:fld id="{00000000-1234-1234-1234-123412341234}" type="slidenum">
              <a:rPr b="0" i="0" lang="en-US" sz="1500" u="none">
                <a:solidFill>
                  <a:schemeClr val="lt1"/>
                </a:solidFill>
                <a:latin typeface="Times New Roman"/>
                <a:ea typeface="Times New Roman"/>
                <a:cs typeface="Times New Roman"/>
                <a:sym typeface="Times New Roman"/>
              </a:rPr>
              <a:t>‹#›</a:t>
            </a:fld>
            <a:endParaRPr/>
          </a:p>
        </p:txBody>
      </p:sp>
      <p:sp>
        <p:nvSpPr>
          <p:cNvPr id="304" name="Google Shape;304;p19"/>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20"/>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Cách tiếp cận phổ biến và xu hướng</a:t>
            </a:r>
            <a:endParaRPr/>
          </a:p>
        </p:txBody>
      </p:sp>
      <p:sp>
        <p:nvSpPr>
          <p:cNvPr id="311" name="Google Shape;311;p20"/>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312" name="Google Shape;312;p20"/>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Text&#10;&#10;Description automatically generated" id="313" name="Google Shape;313;p20"/>
          <p:cNvPicPr preferRelativeResize="0"/>
          <p:nvPr/>
        </p:nvPicPr>
        <p:blipFill rotWithShape="1">
          <a:blip r:embed="rId3">
            <a:alphaModFix/>
          </a:blip>
          <a:srcRect b="0" l="0" r="0" t="0"/>
          <a:stretch/>
        </p:blipFill>
        <p:spPr>
          <a:xfrm>
            <a:off x="381000" y="2122487"/>
            <a:ext cx="8382000" cy="3522662"/>
          </a:xfrm>
          <a:prstGeom prst="rect">
            <a:avLst/>
          </a:prstGeom>
          <a:noFill/>
          <a:ln>
            <a:noFill/>
          </a:ln>
        </p:spPr>
      </p:pic>
      <p:sp>
        <p:nvSpPr>
          <p:cNvPr id="314" name="Google Shape;314;p20"/>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Nội dung</a:t>
            </a:r>
            <a:endParaRPr/>
          </a:p>
        </p:txBody>
      </p:sp>
      <p:sp>
        <p:nvSpPr>
          <p:cNvPr id="130" name="Google Shape;130;p2"/>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p>
            <a:pPr indent="-349250" lvl="1" marL="952500" marR="0" rtl="0" algn="l">
              <a:lnSpc>
                <a:spcPct val="100000"/>
              </a:lnSpc>
              <a:spcBef>
                <a:spcPts val="0"/>
              </a:spcBef>
              <a:spcAft>
                <a:spcPts val="0"/>
              </a:spcAft>
              <a:buClr>
                <a:schemeClr val="accent2"/>
              </a:buClr>
              <a:buSzPts val="260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514350" lvl="1" marL="95250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Bối cảnh xuất hiện các nghiên cứu</a:t>
            </a:r>
            <a:endParaRPr/>
          </a:p>
          <a:p>
            <a:pPr indent="-514350" lvl="1" marL="95250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Khái niệm hệ khuyến nghị</a:t>
            </a:r>
            <a:endParaRPr/>
          </a:p>
          <a:p>
            <a:pPr indent="-514350" lvl="1" marL="95250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V</a:t>
            </a:r>
            <a:r>
              <a:rPr lang="en-US">
                <a:latin typeface="Times New Roman"/>
                <a:ea typeface="Times New Roman"/>
                <a:cs typeface="Times New Roman"/>
                <a:sym typeface="Times New Roman"/>
              </a:rPr>
              <a:t>ai</a:t>
            </a:r>
            <a:r>
              <a:rPr b="0" i="0" lang="en-US" sz="2600" u="none" cap="none" strike="noStrike">
                <a:solidFill>
                  <a:schemeClr val="dk1"/>
                </a:solidFill>
                <a:latin typeface="Times New Roman"/>
                <a:ea typeface="Times New Roman"/>
                <a:cs typeface="Times New Roman"/>
                <a:sym typeface="Times New Roman"/>
              </a:rPr>
              <a:t> trò hệ khuyến nghị</a:t>
            </a:r>
            <a:endParaRPr/>
          </a:p>
          <a:p>
            <a:pPr indent="-514350" lvl="1" marL="95250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Phương pháp phổ biến và xu hướng</a:t>
            </a:r>
            <a:endParaRPr/>
          </a:p>
        </p:txBody>
      </p:sp>
      <p:sp>
        <p:nvSpPr>
          <p:cNvPr id="131" name="Google Shape;131;p2"/>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132" name="Google Shape;132;p2"/>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133" name="Google Shape;133;p2"/>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21"/>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Lọc cộng tác (Collaborative Filtering)</a:t>
            </a:r>
            <a:endParaRPr/>
          </a:p>
        </p:txBody>
      </p:sp>
      <p:sp>
        <p:nvSpPr>
          <p:cNvPr id="321" name="Google Shape;321;p21"/>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322" name="Google Shape;322;p21"/>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A picture containing diagram&#10;&#10;Description automatically generated" id="323" name="Google Shape;323;p21"/>
          <p:cNvPicPr preferRelativeResize="0"/>
          <p:nvPr/>
        </p:nvPicPr>
        <p:blipFill rotWithShape="1">
          <a:blip r:embed="rId3">
            <a:alphaModFix/>
          </a:blip>
          <a:srcRect b="0" l="0" r="0" t="0"/>
          <a:stretch/>
        </p:blipFill>
        <p:spPr>
          <a:xfrm>
            <a:off x="3657600" y="2668587"/>
            <a:ext cx="2351087" cy="2279650"/>
          </a:xfrm>
          <a:prstGeom prst="rect">
            <a:avLst/>
          </a:prstGeom>
          <a:noFill/>
          <a:ln>
            <a:noFill/>
          </a:ln>
        </p:spPr>
      </p:pic>
      <p:pic>
        <p:nvPicPr>
          <p:cNvPr descr="A picture containing text, electronics&#10;&#10;Description automatically generated" id="324" name="Google Shape;324;p21"/>
          <p:cNvPicPr preferRelativeResize="0"/>
          <p:nvPr/>
        </p:nvPicPr>
        <p:blipFill rotWithShape="1">
          <a:blip r:embed="rId4">
            <a:alphaModFix/>
          </a:blip>
          <a:srcRect b="0" l="0" r="0" t="0"/>
          <a:stretch/>
        </p:blipFill>
        <p:spPr>
          <a:xfrm>
            <a:off x="6596062" y="3390900"/>
            <a:ext cx="1981200" cy="984250"/>
          </a:xfrm>
          <a:prstGeom prst="rect">
            <a:avLst/>
          </a:prstGeom>
          <a:noFill/>
          <a:ln>
            <a:noFill/>
          </a:ln>
        </p:spPr>
      </p:pic>
      <p:pic>
        <p:nvPicPr>
          <p:cNvPr descr="A picture containing text, sky, different, line&#10;&#10;Description automatically generated" id="325" name="Google Shape;325;p21"/>
          <p:cNvPicPr preferRelativeResize="0"/>
          <p:nvPr/>
        </p:nvPicPr>
        <p:blipFill rotWithShape="1">
          <a:blip r:embed="rId5">
            <a:alphaModFix/>
          </a:blip>
          <a:srcRect b="0" l="0" r="0" t="0"/>
          <a:stretch/>
        </p:blipFill>
        <p:spPr>
          <a:xfrm>
            <a:off x="266700" y="2513012"/>
            <a:ext cx="2779712" cy="2668587"/>
          </a:xfrm>
          <a:prstGeom prst="rect">
            <a:avLst/>
          </a:prstGeom>
          <a:noFill/>
          <a:ln>
            <a:noFill/>
          </a:ln>
        </p:spPr>
      </p:pic>
      <p:sp>
        <p:nvSpPr>
          <p:cNvPr id="326" name="Google Shape;326;p21"/>
          <p:cNvSpPr txBox="1"/>
          <p:nvPr/>
        </p:nvSpPr>
        <p:spPr>
          <a:xfrm>
            <a:off x="3074987" y="3910012"/>
            <a:ext cx="582612"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--&gt;</a:t>
            </a:r>
            <a:endParaRPr/>
          </a:p>
        </p:txBody>
      </p:sp>
      <p:sp>
        <p:nvSpPr>
          <p:cNvPr id="327" name="Google Shape;327;p21"/>
          <p:cNvSpPr txBox="1"/>
          <p:nvPr/>
        </p:nvSpPr>
        <p:spPr>
          <a:xfrm>
            <a:off x="6037262" y="3786187"/>
            <a:ext cx="58261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--&gt;</a:t>
            </a:r>
            <a:endParaRPr/>
          </a:p>
        </p:txBody>
      </p:sp>
      <p:sp>
        <p:nvSpPr>
          <p:cNvPr id="328" name="Google Shape;328;p21"/>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22"/>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Lọc cộng tác (Collaborative Filtering)</a:t>
            </a:r>
            <a:endParaRPr/>
          </a:p>
        </p:txBody>
      </p:sp>
      <p:sp>
        <p:nvSpPr>
          <p:cNvPr id="335" name="Google Shape;335;p22"/>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336" name="Google Shape;336;p22"/>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Diagram&#10;&#10;Description automatically generated" id="337" name="Google Shape;337;p22"/>
          <p:cNvPicPr preferRelativeResize="0"/>
          <p:nvPr/>
        </p:nvPicPr>
        <p:blipFill rotWithShape="1">
          <a:blip r:embed="rId3">
            <a:alphaModFix/>
          </a:blip>
          <a:srcRect b="0" l="0" r="0" t="0"/>
          <a:stretch/>
        </p:blipFill>
        <p:spPr>
          <a:xfrm>
            <a:off x="609600" y="2009775"/>
            <a:ext cx="7772400" cy="3768725"/>
          </a:xfrm>
          <a:prstGeom prst="rect">
            <a:avLst/>
          </a:prstGeom>
          <a:noFill/>
          <a:ln>
            <a:noFill/>
          </a:ln>
        </p:spPr>
      </p:pic>
      <p:pic>
        <p:nvPicPr>
          <p:cNvPr descr="Diagram&#10;&#10;Description automatically generated" id="338" name="Google Shape;338;p22"/>
          <p:cNvPicPr preferRelativeResize="0"/>
          <p:nvPr/>
        </p:nvPicPr>
        <p:blipFill rotWithShape="1">
          <a:blip r:embed="rId3">
            <a:alphaModFix/>
          </a:blip>
          <a:srcRect b="0" l="0" r="0" t="0"/>
          <a:stretch/>
        </p:blipFill>
        <p:spPr>
          <a:xfrm>
            <a:off x="762000" y="2162175"/>
            <a:ext cx="7772400" cy="3768725"/>
          </a:xfrm>
          <a:prstGeom prst="rect">
            <a:avLst/>
          </a:prstGeom>
          <a:noFill/>
          <a:ln>
            <a:noFill/>
          </a:ln>
        </p:spPr>
      </p:pic>
      <p:sp>
        <p:nvSpPr>
          <p:cNvPr id="339" name="Google Shape;339;p22"/>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23"/>
          <p:cNvSpPr txBox="1"/>
          <p:nvPr>
            <p:ph type="title"/>
          </p:nvPr>
        </p:nvSpPr>
        <p:spPr>
          <a:xfrm>
            <a:off x="576262" y="304800"/>
            <a:ext cx="9329737"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Lọc dựa trên nội dung (Content-based Filtering)</a:t>
            </a:r>
            <a:endParaRPr/>
          </a:p>
        </p:txBody>
      </p:sp>
      <p:sp>
        <p:nvSpPr>
          <p:cNvPr id="346" name="Google Shape;346;p23"/>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347" name="Google Shape;347;p23"/>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Content based recommender systems – Ông Xuân Hồng" id="348" name="Google Shape;348;p23"/>
          <p:cNvPicPr preferRelativeResize="0"/>
          <p:nvPr/>
        </p:nvPicPr>
        <p:blipFill rotWithShape="1">
          <a:blip r:embed="rId3">
            <a:alphaModFix/>
          </a:blip>
          <a:srcRect b="0" l="0" r="0" t="0"/>
          <a:stretch/>
        </p:blipFill>
        <p:spPr>
          <a:xfrm>
            <a:off x="4343400" y="1711325"/>
            <a:ext cx="4017962" cy="4343400"/>
          </a:xfrm>
          <a:prstGeom prst="rect">
            <a:avLst/>
          </a:prstGeom>
          <a:noFill/>
          <a:ln>
            <a:noFill/>
          </a:ln>
        </p:spPr>
      </p:pic>
      <p:sp>
        <p:nvSpPr>
          <p:cNvPr id="349" name="Google Shape;349;p23"/>
          <p:cNvSpPr txBox="1"/>
          <p:nvPr/>
        </p:nvSpPr>
        <p:spPr>
          <a:xfrm>
            <a:off x="849312" y="3486150"/>
            <a:ext cx="32654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CB: “Show me more of the same what I’ve liked”</a:t>
            </a:r>
            <a:endParaRPr/>
          </a:p>
        </p:txBody>
      </p:sp>
      <p:sp>
        <p:nvSpPr>
          <p:cNvPr id="350" name="Google Shape;350;p23"/>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p24"/>
          <p:cNvSpPr txBox="1"/>
          <p:nvPr>
            <p:ph type="title"/>
          </p:nvPr>
        </p:nvSpPr>
        <p:spPr>
          <a:xfrm>
            <a:off x="576262" y="304800"/>
            <a:ext cx="9329737"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Lọc dựa tri thức (Knowledge-based Filtering)</a:t>
            </a:r>
            <a:endParaRPr/>
          </a:p>
        </p:txBody>
      </p:sp>
      <p:sp>
        <p:nvSpPr>
          <p:cNvPr id="357" name="Google Shape;357;p24"/>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358" name="Google Shape;358;p24"/>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359" name="Google Shape;359;p24"/>
          <p:cNvSpPr txBox="1"/>
          <p:nvPr/>
        </p:nvSpPr>
        <p:spPr>
          <a:xfrm>
            <a:off x="685800" y="2435225"/>
            <a:ext cx="7924800" cy="34785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Đôi khi sở thích người dùng không thể xác định được từ thời điểm ban đầu, nhưng có thể xác định trong quá trình tương tác. (khảo sát người dùng trước một list câu hỏi chẳng hạn)</a:t>
            </a:r>
            <a:endParaRPr/>
          </a:p>
          <a:p>
            <a:pPr indent="-342900" lvl="0" marL="342900" marR="0" rtl="0" algn="just">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Cách tiếp cận này phù hợp với cold-start hay người dùng ít thông tin.</a:t>
            </a:r>
            <a:endParaRPr/>
          </a:p>
          <a:p>
            <a:pPr indent="-342900" lvl="0" marL="342900" marR="0" rtl="0" algn="just">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Ví dụ: hệ thống khuyến nghị nơi ẩm thực: tương tác biết anh/chị thích ăn món X </a:t>
            </a:r>
            <a:r>
              <a:rPr lang="en-US" sz="2200">
                <a:solidFill>
                  <a:schemeClr val="dk1"/>
                </a:solidFill>
                <a:latin typeface="Times New Roman"/>
                <a:ea typeface="Times New Roman"/>
                <a:cs typeface="Times New Roman"/>
                <a:sym typeface="Times New Roman"/>
              </a:rPr>
              <a:t>→</a:t>
            </a:r>
            <a:r>
              <a:rPr b="0" i="0" lang="en-US" sz="2200" u="none">
                <a:solidFill>
                  <a:schemeClr val="dk1"/>
                </a:solidFill>
                <a:latin typeface="Times New Roman"/>
                <a:ea typeface="Times New Roman"/>
                <a:cs typeface="Times New Roman"/>
                <a:sym typeface="Times New Roman"/>
              </a:rPr>
              <a:t> tư vấn đến nhà h</a:t>
            </a:r>
            <a:r>
              <a:rPr lang="en-US" sz="2200">
                <a:solidFill>
                  <a:schemeClr val="dk1"/>
                </a:solidFill>
                <a:latin typeface="Times New Roman"/>
                <a:ea typeface="Times New Roman"/>
                <a:cs typeface="Times New Roman"/>
                <a:sym typeface="Times New Roman"/>
              </a:rPr>
              <a:t>à</a:t>
            </a:r>
            <a:r>
              <a:rPr b="0" i="0" lang="en-US" sz="2200" u="none">
                <a:solidFill>
                  <a:schemeClr val="dk1"/>
                </a:solidFill>
                <a:latin typeface="Times New Roman"/>
                <a:ea typeface="Times New Roman"/>
                <a:cs typeface="Times New Roman"/>
                <a:sym typeface="Times New Roman"/>
              </a:rPr>
              <a:t>ng Y.</a:t>
            </a:r>
            <a:endParaRPr/>
          </a:p>
        </p:txBody>
      </p:sp>
      <p:sp>
        <p:nvSpPr>
          <p:cNvPr id="360" name="Google Shape;360;p24"/>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25"/>
          <p:cNvSpPr txBox="1"/>
          <p:nvPr>
            <p:ph type="title"/>
          </p:nvPr>
        </p:nvSpPr>
        <p:spPr>
          <a:xfrm>
            <a:off x="576262" y="304800"/>
            <a:ext cx="9329737"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Phương pháp lai (Hybrid)</a:t>
            </a:r>
            <a:endParaRPr/>
          </a:p>
        </p:txBody>
      </p:sp>
      <p:sp>
        <p:nvSpPr>
          <p:cNvPr id="367" name="Google Shape;367;p25"/>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368" name="Google Shape;368;p25"/>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Diagram&#10;&#10;Description automatically generated" id="369" name="Google Shape;369;p25"/>
          <p:cNvPicPr preferRelativeResize="0"/>
          <p:nvPr/>
        </p:nvPicPr>
        <p:blipFill rotWithShape="1">
          <a:blip r:embed="rId3">
            <a:alphaModFix/>
          </a:blip>
          <a:srcRect b="0" l="0" r="0" t="0"/>
          <a:stretch/>
        </p:blipFill>
        <p:spPr>
          <a:xfrm>
            <a:off x="1179512" y="2008187"/>
            <a:ext cx="6364287" cy="3749675"/>
          </a:xfrm>
          <a:prstGeom prst="rect">
            <a:avLst/>
          </a:prstGeom>
          <a:noFill/>
          <a:ln>
            <a:noFill/>
          </a:ln>
        </p:spPr>
      </p:pic>
      <p:sp>
        <p:nvSpPr>
          <p:cNvPr id="370" name="Google Shape;370;p25"/>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26"/>
          <p:cNvSpPr txBox="1"/>
          <p:nvPr>
            <p:ph type="title"/>
          </p:nvPr>
        </p:nvSpPr>
        <p:spPr>
          <a:xfrm>
            <a:off x="576262" y="304800"/>
            <a:ext cx="9329737"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Tiếp cận mạng xã hội (Social Recommendation)</a:t>
            </a:r>
            <a:endParaRPr/>
          </a:p>
        </p:txBody>
      </p:sp>
      <p:sp>
        <p:nvSpPr>
          <p:cNvPr id="377" name="Google Shape;377;p2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378" name="Google Shape;378;p2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Diagram&#10;&#10;Description automatically generated" id="379" name="Google Shape;379;p26"/>
          <p:cNvPicPr preferRelativeResize="0"/>
          <p:nvPr/>
        </p:nvPicPr>
        <p:blipFill rotWithShape="1">
          <a:blip r:embed="rId3">
            <a:alphaModFix/>
          </a:blip>
          <a:srcRect b="0" l="0" r="0" t="0"/>
          <a:stretch/>
        </p:blipFill>
        <p:spPr>
          <a:xfrm>
            <a:off x="2579687" y="2133600"/>
            <a:ext cx="3748087" cy="2797175"/>
          </a:xfrm>
          <a:prstGeom prst="rect">
            <a:avLst/>
          </a:prstGeom>
          <a:noFill/>
          <a:ln>
            <a:noFill/>
          </a:ln>
        </p:spPr>
      </p:pic>
      <p:sp>
        <p:nvSpPr>
          <p:cNvPr id="380" name="Google Shape;380;p26"/>
          <p:cNvSpPr txBox="1"/>
          <p:nvPr/>
        </p:nvSpPr>
        <p:spPr>
          <a:xfrm>
            <a:off x="1096962" y="5367337"/>
            <a:ext cx="7056437" cy="6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Ví dụ: U1 chơi thân U2, U2 chơi thân U3, mà U1 thích I2 nên đề xuất I2 cho U3</a:t>
            </a:r>
            <a:endParaRPr/>
          </a:p>
        </p:txBody>
      </p:sp>
      <p:sp>
        <p:nvSpPr>
          <p:cNvPr id="381" name="Google Shape;381;p26"/>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85" name="Shape 385"/>
        <p:cNvGrpSpPr/>
        <p:nvPr/>
      </p:nvGrpSpPr>
      <p:grpSpPr>
        <a:xfrm>
          <a:off x="0" y="0"/>
          <a:ext cx="0" cy="0"/>
          <a:chOff x="0" y="0"/>
          <a:chExt cx="0" cy="0"/>
        </a:xfrm>
      </p:grpSpPr>
      <p:sp>
        <p:nvSpPr>
          <p:cNvPr id="386" name="Google Shape;386;p27"/>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3800">
              <a:solidFill>
                <a:schemeClr val="dk2"/>
              </a:solidFill>
              <a:latin typeface="Verdana"/>
              <a:ea typeface="Verdana"/>
              <a:cs typeface="Verdana"/>
              <a:sym typeface="Verdana"/>
            </a:endParaRPr>
          </a:p>
        </p:txBody>
      </p:sp>
      <p:sp>
        <p:nvSpPr>
          <p:cNvPr id="387" name="Google Shape;387;p27"/>
          <p:cNvSpPr txBox="1"/>
          <p:nvPr>
            <p:ph idx="1" type="body"/>
          </p:nvPr>
        </p:nvSpPr>
        <p:spPr>
          <a:xfrm>
            <a:off x="566737" y="1752600"/>
            <a:ext cx="8001000" cy="426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0"/>
              <a:buFont typeface="Noto Sans Symbols"/>
              <a:buNone/>
            </a:pPr>
            <a:r>
              <a:rPr b="1" i="0" lang="en-US" sz="6000" u="none" cap="none" strike="noStrike">
                <a:solidFill>
                  <a:schemeClr val="accent2"/>
                </a:solidFill>
                <a:latin typeface="Times New Roman"/>
                <a:ea typeface="Times New Roman"/>
                <a:cs typeface="Times New Roman"/>
                <a:sym typeface="Times New Roman"/>
              </a:rPr>
              <a:t>Q&amp;A</a:t>
            </a:r>
            <a:endParaRPr/>
          </a:p>
        </p:txBody>
      </p:sp>
      <p:sp>
        <p:nvSpPr>
          <p:cNvPr id="388" name="Google Shape;388;p2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UIT, VNU-HCM</a:t>
            </a:r>
            <a:endParaRPr/>
          </a:p>
        </p:txBody>
      </p:sp>
      <p:sp>
        <p:nvSpPr>
          <p:cNvPr id="389" name="Google Shape;389;p2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390" name="Google Shape;390;p27"/>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94" name="Shape 394"/>
        <p:cNvGrpSpPr/>
        <p:nvPr/>
      </p:nvGrpSpPr>
      <p:grpSpPr>
        <a:xfrm>
          <a:off x="0" y="0"/>
          <a:ext cx="0" cy="0"/>
          <a:chOff x="0" y="0"/>
          <a:chExt cx="0" cy="0"/>
        </a:xfrm>
      </p:grpSpPr>
      <p:sp>
        <p:nvSpPr>
          <p:cNvPr id="395" name="Google Shape;395;p28"/>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3800">
              <a:solidFill>
                <a:schemeClr val="dk2"/>
              </a:solidFill>
              <a:latin typeface="Verdana"/>
              <a:ea typeface="Verdana"/>
              <a:cs typeface="Verdana"/>
              <a:sym typeface="Verdana"/>
            </a:endParaRPr>
          </a:p>
        </p:txBody>
      </p:sp>
      <p:sp>
        <p:nvSpPr>
          <p:cNvPr id="396" name="Google Shape;396;p28"/>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p>
            <a:pPr indent="0" lvl="1" marL="438150" marR="0" rtl="0" algn="l">
              <a:lnSpc>
                <a:spcPct val="100000"/>
              </a:lnSpc>
              <a:spcBef>
                <a:spcPts val="0"/>
              </a:spcBef>
              <a:spcAft>
                <a:spcPts val="0"/>
              </a:spcAft>
              <a:buClr>
                <a:schemeClr val="accent2"/>
              </a:buClr>
              <a:buSzPts val="260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0" lvl="1" marL="438150" marR="0" rtl="0" algn="l">
              <a:lnSpc>
                <a:spcPct val="100000"/>
              </a:lnSpc>
              <a:spcBef>
                <a:spcPts val="520"/>
              </a:spcBef>
              <a:spcAft>
                <a:spcPts val="0"/>
              </a:spcAft>
              <a:buClr>
                <a:schemeClr val="accent2"/>
              </a:buClr>
              <a:buSzPts val="260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0" lvl="1" marL="438150" marR="0" rtl="0" algn="l">
              <a:lnSpc>
                <a:spcPct val="100000"/>
              </a:lnSpc>
              <a:spcBef>
                <a:spcPts val="520"/>
              </a:spcBef>
              <a:spcAft>
                <a:spcPts val="0"/>
              </a:spcAft>
              <a:buClr>
                <a:schemeClr val="accent2"/>
              </a:buClr>
              <a:buSzPts val="260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0" lvl="1" marL="438150" marR="0" rtl="0" algn="ctr">
              <a:lnSpc>
                <a:spcPct val="100000"/>
              </a:lnSpc>
              <a:spcBef>
                <a:spcPts val="1000"/>
              </a:spcBef>
              <a:spcAft>
                <a:spcPts val="0"/>
              </a:spcAft>
              <a:buClr>
                <a:schemeClr val="accent2"/>
              </a:buClr>
              <a:buSzPts val="5000"/>
              <a:buFont typeface="Noto Sans Symbols"/>
              <a:buNone/>
            </a:pPr>
            <a:r>
              <a:rPr b="1" i="0" lang="en-US" sz="5000" u="none" cap="none" strike="noStrike">
                <a:solidFill>
                  <a:schemeClr val="accent2"/>
                </a:solidFill>
                <a:latin typeface="Times New Roman"/>
                <a:ea typeface="Times New Roman"/>
                <a:cs typeface="Times New Roman"/>
                <a:sym typeface="Times New Roman"/>
              </a:rPr>
              <a:t>Thank you!</a:t>
            </a:r>
            <a:endParaRPr/>
          </a:p>
        </p:txBody>
      </p:sp>
      <p:sp>
        <p:nvSpPr>
          <p:cNvPr id="397" name="Google Shape;397;p2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UIT, VNU-HCM</a:t>
            </a:r>
            <a:endParaRPr/>
          </a:p>
        </p:txBody>
      </p:sp>
      <p:sp>
        <p:nvSpPr>
          <p:cNvPr id="398" name="Google Shape;398;p2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399" name="Google Shape;399;p28"/>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3800">
              <a:solidFill>
                <a:schemeClr val="dk2"/>
              </a:solidFill>
              <a:latin typeface="Verdana"/>
              <a:ea typeface="Verdana"/>
              <a:cs typeface="Verdana"/>
              <a:sym typeface="Verdana"/>
            </a:endParaRPr>
          </a:p>
        </p:txBody>
      </p:sp>
      <p:sp>
        <p:nvSpPr>
          <p:cNvPr id="406" name="Google Shape;406;p29"/>
          <p:cNvSpPr txBox="1"/>
          <p:nvPr>
            <p:ph idx="1" type="body"/>
          </p:nvPr>
        </p:nvSpPr>
        <p:spPr>
          <a:xfrm>
            <a:off x="493712" y="1676400"/>
            <a:ext cx="3167062" cy="4267200"/>
          </a:xfrm>
          <a:prstGeom prst="rect">
            <a:avLst/>
          </a:prstGeom>
          <a:noFill/>
          <a:ln>
            <a:noFill/>
          </a:ln>
        </p:spPr>
        <p:txBody>
          <a:bodyPr anchorCtr="0" anchor="t" bIns="45700" lIns="91425" spcFirstLastPara="1" rIns="91425" wrap="square" tIns="45700">
            <a:noAutofit/>
          </a:bodyPr>
          <a:lstStyle/>
          <a:p>
            <a:pPr indent="0" lvl="1" marL="438150" marR="0" rtl="0" algn="l">
              <a:lnSpc>
                <a:spcPct val="100000"/>
              </a:lnSpc>
              <a:spcBef>
                <a:spcPts val="0"/>
              </a:spcBef>
              <a:spcAft>
                <a:spcPts val="0"/>
              </a:spcAft>
              <a:buClr>
                <a:schemeClr val="accent2"/>
              </a:buClr>
              <a:buSzPts val="260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0" lvl="1" marL="438150" marR="0" rtl="0" algn="l">
              <a:lnSpc>
                <a:spcPct val="100000"/>
              </a:lnSpc>
              <a:spcBef>
                <a:spcPts val="520"/>
              </a:spcBef>
              <a:spcAft>
                <a:spcPts val="0"/>
              </a:spcAft>
              <a:buClr>
                <a:schemeClr val="accent2"/>
              </a:buClr>
              <a:buSzPts val="260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0" lvl="1" marL="438150" marR="0" rtl="0" algn="l">
              <a:lnSpc>
                <a:spcPct val="100000"/>
              </a:lnSpc>
              <a:spcBef>
                <a:spcPts val="560"/>
              </a:spcBef>
              <a:spcAft>
                <a:spcPts val="0"/>
              </a:spcAft>
              <a:buClr>
                <a:schemeClr val="accent2"/>
              </a:buClr>
              <a:buSzPts val="2800"/>
              <a:buFont typeface="Noto Sans Symbols"/>
              <a:buNone/>
            </a:pPr>
            <a:r>
              <a:rPr b="1" i="0" lang="en-US" sz="2800" u="none" cap="none" strike="noStrike">
                <a:solidFill>
                  <a:schemeClr val="dk1"/>
                </a:solidFill>
                <a:latin typeface="Times New Roman"/>
                <a:ea typeface="Times New Roman"/>
                <a:cs typeface="Times New Roman"/>
                <a:sym typeface="Times New Roman"/>
              </a:rPr>
              <a:t>Bối cảnh ra đời các nghiên cứu liên quan</a:t>
            </a:r>
            <a:endParaRPr/>
          </a:p>
        </p:txBody>
      </p:sp>
      <p:sp>
        <p:nvSpPr>
          <p:cNvPr id="407" name="Google Shape;407;p29"/>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408" name="Google Shape;408;p29"/>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409" name="Google Shape;409;p29"/>
          <p:cNvSpPr/>
          <p:nvPr/>
        </p:nvSpPr>
        <p:spPr>
          <a:xfrm>
            <a:off x="-1171575" y="1219200"/>
            <a:ext cx="3665537" cy="4724400"/>
          </a:xfrm>
          <a:prstGeom prst="roundRect">
            <a:avLst>
              <a:gd fmla="val 2469" name="adj"/>
            </a:avLst>
          </a:prstGeom>
          <a:solidFill>
            <a:srgbClr val="8F9FB1">
              <a:alpha val="5058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410" name="Google Shape;410;p29"/>
          <p:cNvSpPr/>
          <p:nvPr/>
        </p:nvSpPr>
        <p:spPr>
          <a:xfrm>
            <a:off x="1196975" y="-127000"/>
            <a:ext cx="3375025" cy="3910012"/>
          </a:xfrm>
          <a:prstGeom prst="roundRect">
            <a:avLst>
              <a:gd fmla="val 5090" name="adj"/>
            </a:avLst>
          </a:prstGeom>
          <a:solidFill>
            <a:srgbClr val="FFC2C2">
              <a:alpha val="24705"/>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descr="Advanced Recommender Systems | Coursera" id="411" name="Google Shape;411;p29"/>
          <p:cNvPicPr preferRelativeResize="0"/>
          <p:nvPr/>
        </p:nvPicPr>
        <p:blipFill rotWithShape="1">
          <a:blip r:embed="rId3">
            <a:alphaModFix/>
          </a:blip>
          <a:srcRect b="0" l="0" r="0" t="0"/>
          <a:stretch/>
        </p:blipFill>
        <p:spPr>
          <a:xfrm>
            <a:off x="4364038" y="-127000"/>
            <a:ext cx="6989762" cy="7121525"/>
          </a:xfrm>
          <a:prstGeom prst="rect">
            <a:avLst/>
          </a:prstGeom>
          <a:gradFill>
            <a:gsLst>
              <a:gs pos="0">
                <a:srgbClr val="D3DAE1">
                  <a:alpha val="74901"/>
                </a:srgbClr>
              </a:gs>
              <a:gs pos="74000">
                <a:srgbClr val="D4DBE2"/>
              </a:gs>
              <a:gs pos="83000">
                <a:srgbClr val="D4DBE2"/>
              </a:gs>
              <a:gs pos="100000">
                <a:srgbClr val="E2E7EB"/>
              </a:gs>
            </a:gsLst>
            <a:lin ang="5400000" scaled="0"/>
          </a:gradFill>
          <a:ln>
            <a:noFill/>
          </a:ln>
        </p:spPr>
      </p:pic>
      <p:sp>
        <p:nvSpPr>
          <p:cNvPr id="412" name="Google Shape;412;p29"/>
          <p:cNvSpPr/>
          <p:nvPr/>
        </p:nvSpPr>
        <p:spPr>
          <a:xfrm>
            <a:off x="1779587" y="4659312"/>
            <a:ext cx="1881187" cy="2971800"/>
          </a:xfrm>
          <a:prstGeom prst="roundRect">
            <a:avLst>
              <a:gd fmla="val 16667" name="adj"/>
            </a:avLst>
          </a:prstGeom>
          <a:solidFill>
            <a:srgbClr val="92D050">
              <a:alpha val="3764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413" name="Google Shape;413;p29"/>
          <p:cNvSpPr/>
          <p:nvPr/>
        </p:nvSpPr>
        <p:spPr>
          <a:xfrm>
            <a:off x="-1044575" y="3303587"/>
            <a:ext cx="1930400" cy="1939925"/>
          </a:xfrm>
          <a:prstGeom prst="roundRect">
            <a:avLst>
              <a:gd fmla="val 16667" name="adj"/>
            </a:avLst>
          </a:prstGeom>
          <a:solidFill>
            <a:schemeClr val="accent1">
              <a:alpha val="7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414" name="Google Shape;414;p29"/>
          <p:cNvSpPr/>
          <p:nvPr/>
        </p:nvSpPr>
        <p:spPr>
          <a:xfrm>
            <a:off x="2971800" y="4114800"/>
            <a:ext cx="1219200" cy="1128712"/>
          </a:xfrm>
          <a:prstGeom prst="roundRect">
            <a:avLst>
              <a:gd fmla="val 16667" name="adj"/>
            </a:avLst>
          </a:prstGeom>
          <a:solidFill>
            <a:srgbClr val="0070C0">
              <a:alpha val="28235"/>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415" name="Google Shape;415;p29"/>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0"/>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Bùng nổ dữ liệu</a:t>
            </a:r>
            <a:endParaRPr/>
          </a:p>
        </p:txBody>
      </p:sp>
      <p:sp>
        <p:nvSpPr>
          <p:cNvPr id="422" name="Google Shape;422;p30"/>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423" name="Google Shape;423;p30"/>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Chart, sunburst chart&#10;&#10;Description automatically generated" id="424" name="Google Shape;424;p30"/>
          <p:cNvPicPr preferRelativeResize="0"/>
          <p:nvPr/>
        </p:nvPicPr>
        <p:blipFill rotWithShape="1">
          <a:blip r:embed="rId3">
            <a:alphaModFix/>
          </a:blip>
          <a:srcRect b="0" l="0" r="0" t="0"/>
          <a:stretch/>
        </p:blipFill>
        <p:spPr>
          <a:xfrm>
            <a:off x="542925" y="2314575"/>
            <a:ext cx="3136900" cy="3289300"/>
          </a:xfrm>
          <a:prstGeom prst="rect">
            <a:avLst/>
          </a:prstGeom>
          <a:noFill/>
          <a:ln>
            <a:noFill/>
          </a:ln>
        </p:spPr>
      </p:pic>
      <p:pic>
        <p:nvPicPr>
          <p:cNvPr descr="A picture containing chart&#10;&#10;Description automatically generated" id="425" name="Google Shape;425;p30"/>
          <p:cNvPicPr preferRelativeResize="0"/>
          <p:nvPr/>
        </p:nvPicPr>
        <p:blipFill rotWithShape="1">
          <a:blip r:embed="rId4">
            <a:alphaModFix/>
          </a:blip>
          <a:srcRect b="0" l="0" r="0" t="0"/>
          <a:stretch/>
        </p:blipFill>
        <p:spPr>
          <a:xfrm>
            <a:off x="3679825" y="3886200"/>
            <a:ext cx="4997450" cy="2222500"/>
          </a:xfrm>
          <a:prstGeom prst="rect">
            <a:avLst/>
          </a:prstGeom>
          <a:noFill/>
          <a:ln>
            <a:noFill/>
          </a:ln>
        </p:spPr>
      </p:pic>
      <p:sp>
        <p:nvSpPr>
          <p:cNvPr id="426" name="Google Shape;426;p30"/>
          <p:cNvSpPr txBox="1"/>
          <p:nvPr/>
        </p:nvSpPr>
        <p:spPr>
          <a:xfrm>
            <a:off x="4043362" y="3589337"/>
            <a:ext cx="43227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1800"/>
              <a:buFont typeface="Verdana"/>
              <a:buNone/>
            </a:pPr>
            <a:r>
              <a:rPr b="0" i="0" lang="en-US" sz="1800" u="none">
                <a:solidFill>
                  <a:srgbClr val="0070C0"/>
                </a:solidFill>
                <a:latin typeface="Verdana"/>
                <a:ea typeface="Verdana"/>
                <a:cs typeface="Verdana"/>
                <a:sym typeface="Verdana"/>
              </a:rPr>
              <a:t>THE NATURE OF DATA IS SHIFTING</a:t>
            </a:r>
            <a:endParaRPr/>
          </a:p>
        </p:txBody>
      </p:sp>
      <p:sp>
        <p:nvSpPr>
          <p:cNvPr id="427" name="Google Shape;427;p30"/>
          <p:cNvSpPr txBox="1"/>
          <p:nvPr/>
        </p:nvSpPr>
        <p:spPr>
          <a:xfrm>
            <a:off x="4105275" y="2433637"/>
            <a:ext cx="4260850" cy="922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DATA IS being generated by people, machine, applications and a combination of all of these.</a:t>
            </a:r>
            <a:endParaRPr/>
          </a:p>
        </p:txBody>
      </p:sp>
      <p:sp>
        <p:nvSpPr>
          <p:cNvPr id="428" name="Google Shape;428;p30"/>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3"/>
          <p:cNvSpPr txBox="1"/>
          <p:nvPr>
            <p:ph type="title"/>
          </p:nvPr>
        </p:nvSpPr>
        <p:spPr>
          <a:xfrm>
            <a:off x="609600" y="685800"/>
            <a:ext cx="8077200" cy="838200"/>
          </a:xfrm>
          <a:prstGeom prst="rect">
            <a:avLst/>
          </a:prstGeom>
          <a:gradFill>
            <a:gsLst>
              <a:gs pos="0">
                <a:srgbClr val="9D0000"/>
              </a:gs>
              <a:gs pos="80000">
                <a:srgbClr val="CE0000"/>
              </a:gs>
              <a:gs pos="100000">
                <a:srgbClr val="D30000"/>
              </a:gs>
            </a:gsLst>
            <a:lin ang="16200000" scaled="0"/>
          </a:gradFill>
          <a:ln>
            <a:noFill/>
          </a:ln>
          <a:effectLst>
            <a:outerShdw blurRad="63500" dir="5400000" dist="23000">
              <a:srgbClr val="000000">
                <a:alpha val="34901"/>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Font typeface="Times New Roman"/>
              <a:buNone/>
            </a:pPr>
            <a:r>
              <a:rPr b="1" i="0" lang="en-US" sz="2800" u="none">
                <a:solidFill>
                  <a:schemeClr val="lt1"/>
                </a:solidFill>
                <a:latin typeface="Times New Roman"/>
                <a:ea typeface="Times New Roman"/>
                <a:cs typeface="Times New Roman"/>
                <a:sym typeface="Times New Roman"/>
              </a:rPr>
              <a:t>Những khó khắn khi đưa ra quyết định</a:t>
            </a:r>
            <a:endParaRPr/>
          </a:p>
        </p:txBody>
      </p:sp>
      <p:sp>
        <p:nvSpPr>
          <p:cNvPr id="140" name="Google Shape;140;p3"/>
          <p:cNvSpPr txBox="1"/>
          <p:nvPr>
            <p:ph idx="1" type="body"/>
          </p:nvPr>
        </p:nvSpPr>
        <p:spPr>
          <a:xfrm>
            <a:off x="609600" y="1752600"/>
            <a:ext cx="8305800" cy="4632325"/>
          </a:xfrm>
          <a:prstGeom prst="rect">
            <a:avLst/>
          </a:prstGeom>
          <a:noFill/>
          <a:ln>
            <a:noFill/>
          </a:ln>
        </p:spPr>
        <p:txBody>
          <a:bodyPr anchorCtr="0" anchor="t" bIns="45700" lIns="91425" spcFirstLastPara="1" rIns="91425" wrap="square" tIns="45700">
            <a:normAutofit/>
          </a:bodyPr>
          <a:lstStyle/>
          <a:p>
            <a:pPr indent="-469900" lvl="0" marL="469900" marR="0" rtl="0" algn="l">
              <a:lnSpc>
                <a:spcPct val="90000"/>
              </a:lnSpc>
              <a:spcBef>
                <a:spcPts val="0"/>
              </a:spcBef>
              <a:spcAft>
                <a:spcPts val="0"/>
              </a:spcAft>
              <a:buClr>
                <a:schemeClr val="accent2"/>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Cái máy ảnh nào tôi nên mua?</a:t>
            </a:r>
            <a:endParaRPr b="0" i="0" sz="2800" u="none" cap="none" strike="noStrike">
              <a:solidFill>
                <a:schemeClr val="dk1"/>
              </a:solidFill>
              <a:latin typeface="Times New Roman"/>
              <a:ea typeface="Times New Roman"/>
              <a:cs typeface="Times New Roman"/>
              <a:sym typeface="Times New Roman"/>
            </a:endParaRPr>
          </a:p>
          <a:p>
            <a:pPr indent="-469900" lvl="0" marL="469900" marR="0" rtl="0" algn="l">
              <a:lnSpc>
                <a:spcPct val="90000"/>
              </a:lnSpc>
              <a:spcBef>
                <a:spcPts val="560"/>
              </a:spcBef>
              <a:spcAft>
                <a:spcPts val="0"/>
              </a:spcAft>
              <a:buClr>
                <a:schemeClr val="accent2"/>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Tôi nên đi đâu </a:t>
            </a:r>
            <a:r>
              <a:rPr lang="en-US">
                <a:latin typeface="Times New Roman"/>
                <a:ea typeface="Times New Roman"/>
                <a:cs typeface="Times New Roman"/>
                <a:sym typeface="Times New Roman"/>
              </a:rPr>
              <a:t>v</a:t>
            </a:r>
            <a:r>
              <a:rPr b="0" i="0" lang="en-US" sz="2800" u="none" cap="none" strike="noStrike">
                <a:solidFill>
                  <a:schemeClr val="dk1"/>
                </a:solidFill>
                <a:latin typeface="Times New Roman"/>
                <a:ea typeface="Times New Roman"/>
                <a:cs typeface="Times New Roman"/>
                <a:sym typeface="Times New Roman"/>
              </a:rPr>
              <a:t>ào ngày nghỉ?</a:t>
            </a:r>
            <a:endParaRPr b="0" i="0" sz="2800" u="none" cap="none" strike="noStrike">
              <a:solidFill>
                <a:schemeClr val="dk1"/>
              </a:solidFill>
              <a:latin typeface="Times New Roman"/>
              <a:ea typeface="Times New Roman"/>
              <a:cs typeface="Times New Roman"/>
              <a:sym typeface="Times New Roman"/>
            </a:endParaRPr>
          </a:p>
          <a:p>
            <a:pPr indent="-469900" lvl="0" marL="469900" marR="0" rtl="0" algn="l">
              <a:lnSpc>
                <a:spcPct val="90000"/>
              </a:lnSpc>
              <a:spcBef>
                <a:spcPts val="560"/>
              </a:spcBef>
              <a:spcAft>
                <a:spcPts val="0"/>
              </a:spcAft>
              <a:buClr>
                <a:schemeClr val="accent2"/>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Cuối tuần này tôi nên đọc cuốn sách nào?</a:t>
            </a:r>
            <a:endParaRPr b="0" i="0" sz="2800" u="none" cap="none" strike="noStrike">
              <a:solidFill>
                <a:schemeClr val="dk1"/>
              </a:solidFill>
              <a:latin typeface="Times New Roman"/>
              <a:ea typeface="Times New Roman"/>
              <a:cs typeface="Times New Roman"/>
              <a:sym typeface="Times New Roman"/>
            </a:endParaRPr>
          </a:p>
          <a:p>
            <a:pPr indent="-469900" lvl="0" marL="469900" marR="0" rtl="0" algn="l">
              <a:lnSpc>
                <a:spcPct val="90000"/>
              </a:lnSpc>
              <a:spcBef>
                <a:spcPts val="560"/>
              </a:spcBef>
              <a:spcAft>
                <a:spcPts val="0"/>
              </a:spcAft>
              <a:buClr>
                <a:schemeClr val="accent2"/>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Tôi nên theo dõi ai trên mạng xã hội?</a:t>
            </a:r>
            <a:endParaRPr b="0" i="0" sz="2800" u="none" cap="none" strike="noStrike">
              <a:solidFill>
                <a:schemeClr val="dk1"/>
              </a:solidFill>
              <a:latin typeface="Times New Roman"/>
              <a:ea typeface="Times New Roman"/>
              <a:cs typeface="Times New Roman"/>
              <a:sym typeface="Times New Roman"/>
            </a:endParaRPr>
          </a:p>
          <a:p>
            <a:pPr indent="-469900" lvl="0" marL="469900" marR="0" rtl="0" algn="l">
              <a:lnSpc>
                <a:spcPct val="90000"/>
              </a:lnSpc>
              <a:spcBef>
                <a:spcPts val="560"/>
              </a:spcBef>
              <a:spcAft>
                <a:spcPts val="0"/>
              </a:spcAft>
              <a:buClr>
                <a:schemeClr val="accent2"/>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Tôi nên tìm các bài báo có nội dung hấp dẫn ở đâu?</a:t>
            </a:r>
            <a:endParaRPr b="0" i="0" sz="2800" u="none" cap="none" strike="noStrike">
              <a:solidFill>
                <a:schemeClr val="dk1"/>
              </a:solidFill>
              <a:latin typeface="Times New Roman"/>
              <a:ea typeface="Times New Roman"/>
              <a:cs typeface="Times New Roman"/>
              <a:sym typeface="Times New Roman"/>
            </a:endParaRPr>
          </a:p>
          <a:p>
            <a:pPr indent="-469900" lvl="0" marL="469900" marR="0" rtl="0" algn="l">
              <a:lnSpc>
                <a:spcPct val="90000"/>
              </a:lnSpc>
              <a:spcBef>
                <a:spcPts val="560"/>
              </a:spcBef>
              <a:spcAft>
                <a:spcPts val="0"/>
              </a:spcAft>
              <a:buClr>
                <a:schemeClr val="accent2"/>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Bộ phim nào hay nhất </a:t>
            </a:r>
            <a:r>
              <a:rPr b="1" i="0" lang="en-US" sz="2800" u="none" cap="none" strike="noStrike">
                <a:solidFill>
                  <a:schemeClr val="dk1"/>
                </a:solidFill>
                <a:latin typeface="Times New Roman"/>
                <a:ea typeface="Times New Roman"/>
                <a:cs typeface="Times New Roman"/>
                <a:sym typeface="Times New Roman"/>
              </a:rPr>
              <a:t>cho gia đình </a:t>
            </a:r>
            <a:r>
              <a:rPr b="0" i="0" lang="en-US" sz="2800" u="none" cap="none" strike="noStrike">
                <a:solidFill>
                  <a:schemeClr val="dk1"/>
                </a:solidFill>
                <a:latin typeface="Times New Roman"/>
                <a:ea typeface="Times New Roman"/>
                <a:cs typeface="Times New Roman"/>
                <a:sym typeface="Times New Roman"/>
              </a:rPr>
              <a:t>tôi tối nay?</a:t>
            </a:r>
            <a:endParaRPr/>
          </a:p>
          <a:p>
            <a:pPr indent="-292100" lvl="0" marL="469900" marR="0" rtl="0" algn="l">
              <a:lnSpc>
                <a:spcPct val="90000"/>
              </a:lnSpc>
              <a:spcBef>
                <a:spcPts val="560"/>
              </a:spcBef>
              <a:spcAft>
                <a:spcPts val="0"/>
              </a:spcAft>
              <a:buClr>
                <a:schemeClr val="accent2"/>
              </a:buClr>
              <a:buSzPts val="2800"/>
              <a:buFont typeface="Noto Sans Symbols"/>
              <a:buNone/>
            </a:pPr>
            <a:r>
              <a:t/>
            </a:r>
            <a:endParaRPr b="0" i="0" sz="2800" u="none" cap="none" strike="noStrike">
              <a:solidFill>
                <a:schemeClr val="dk1"/>
              </a:solidFill>
              <a:latin typeface="Times New Roman"/>
              <a:ea typeface="Times New Roman"/>
              <a:cs typeface="Times New Roman"/>
              <a:sym typeface="Times New Roman"/>
            </a:endParaRPr>
          </a:p>
          <a:p>
            <a:pPr indent="-469900" lvl="0" marL="469900" marR="0" rtl="0" algn="l">
              <a:lnSpc>
                <a:spcPct val="90000"/>
              </a:lnSpc>
              <a:spcBef>
                <a:spcPts val="560"/>
              </a:spcBef>
              <a:spcAft>
                <a:spcPts val="0"/>
              </a:spcAft>
              <a:buClr>
                <a:schemeClr val="accent2"/>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Nếu quan tâm, xem thêm hai conference tutorials</a:t>
            </a:r>
            <a:endParaRPr/>
          </a:p>
          <a:p>
            <a:pPr indent="-436562" lvl="1" marL="908050" marR="0" rtl="0" algn="l">
              <a:lnSpc>
                <a:spcPct val="9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SIGKDD2014, Recommendation in Social Media</a:t>
            </a:r>
            <a:endParaRPr/>
          </a:p>
          <a:p>
            <a:pPr indent="-436562" lvl="1" marL="908050" marR="0" rtl="0" algn="l">
              <a:lnSpc>
                <a:spcPct val="9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RecSys2014, Personalized Location Recommendation</a:t>
            </a:r>
            <a:endParaRPr/>
          </a:p>
        </p:txBody>
      </p:sp>
      <p:sp>
        <p:nvSpPr>
          <p:cNvPr id="141" name="Google Shape;141;p3"/>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1"/>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Bùng nổ dữ liệu</a:t>
            </a:r>
            <a:endParaRPr/>
          </a:p>
        </p:txBody>
      </p:sp>
      <p:sp>
        <p:nvSpPr>
          <p:cNvPr id="435" name="Google Shape;435;p31"/>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436" name="Google Shape;436;p31"/>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A picture containing logo&#10;&#10;Description automatically generated" id="437" name="Google Shape;437;p31"/>
          <p:cNvPicPr preferRelativeResize="0"/>
          <p:nvPr/>
        </p:nvPicPr>
        <p:blipFill rotWithShape="1">
          <a:blip r:embed="rId3">
            <a:alphaModFix/>
          </a:blip>
          <a:srcRect b="0" l="0" r="0" t="0"/>
          <a:stretch/>
        </p:blipFill>
        <p:spPr>
          <a:xfrm>
            <a:off x="5257800" y="2971800"/>
            <a:ext cx="3368675" cy="1473200"/>
          </a:xfrm>
          <a:prstGeom prst="rect">
            <a:avLst/>
          </a:prstGeom>
          <a:noFill/>
          <a:ln>
            <a:noFill/>
          </a:ln>
        </p:spPr>
      </p:pic>
      <p:sp>
        <p:nvSpPr>
          <p:cNvPr id="438" name="Google Shape;438;p31"/>
          <p:cNvSpPr txBox="1"/>
          <p:nvPr/>
        </p:nvSpPr>
        <p:spPr>
          <a:xfrm>
            <a:off x="646112" y="2922587"/>
            <a:ext cx="4459287" cy="16303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Theo báo cáo của IDC được tài trợ bởi Seagate, sẽ không có gì ngạc nhiên vào năm 2025, chúng ta sẽ bị tràn ngập bởi dữ liệu, </a:t>
            </a:r>
            <a:r>
              <a:rPr b="1" i="0" lang="en-US" sz="2000" u="none">
                <a:solidFill>
                  <a:schemeClr val="dk1"/>
                </a:solidFill>
                <a:latin typeface="Times New Roman"/>
                <a:ea typeface="Times New Roman"/>
                <a:cs typeface="Times New Roman"/>
                <a:sym typeface="Times New Roman"/>
              </a:rPr>
              <a:t>khoảng 163 ZB, gấp 10 lần so với năm 2016</a:t>
            </a:r>
            <a:r>
              <a:rPr b="0" i="0" lang="en-US" sz="2000" u="none">
                <a:solidFill>
                  <a:schemeClr val="dk1"/>
                </a:solidFill>
                <a:latin typeface="Times New Roman"/>
                <a:ea typeface="Times New Roman"/>
                <a:cs typeface="Times New Roman"/>
                <a:sym typeface="Times New Roman"/>
              </a:rPr>
              <a:t> (khoảng 16 ZB)</a:t>
            </a:r>
            <a:endParaRPr/>
          </a:p>
        </p:txBody>
      </p:sp>
      <p:sp>
        <p:nvSpPr>
          <p:cNvPr id="439" name="Google Shape;439;p31"/>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2"/>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Bùng nổ dữ liệu</a:t>
            </a:r>
            <a:endParaRPr/>
          </a:p>
        </p:txBody>
      </p:sp>
      <p:sp>
        <p:nvSpPr>
          <p:cNvPr id="446" name="Google Shape;446;p32"/>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447" name="Google Shape;447;p32"/>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Table&#10;&#10;Description automatically generated" id="448" name="Google Shape;448;p32"/>
          <p:cNvPicPr preferRelativeResize="0"/>
          <p:nvPr/>
        </p:nvPicPr>
        <p:blipFill rotWithShape="1">
          <a:blip r:embed="rId3">
            <a:alphaModFix/>
          </a:blip>
          <a:srcRect b="0" l="0" r="0" t="0"/>
          <a:stretch/>
        </p:blipFill>
        <p:spPr>
          <a:xfrm>
            <a:off x="1255712" y="2057400"/>
            <a:ext cx="6324600" cy="3340100"/>
          </a:xfrm>
          <a:prstGeom prst="rect">
            <a:avLst/>
          </a:prstGeom>
          <a:noFill/>
          <a:ln>
            <a:noFill/>
          </a:ln>
        </p:spPr>
      </p:pic>
      <p:sp>
        <p:nvSpPr>
          <p:cNvPr id="449" name="Google Shape;449;p32"/>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3"/>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Bùng nổ dữ liệu</a:t>
            </a:r>
            <a:endParaRPr/>
          </a:p>
        </p:txBody>
      </p:sp>
      <p:sp>
        <p:nvSpPr>
          <p:cNvPr id="456" name="Google Shape;456;p33"/>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457" name="Google Shape;457;p33"/>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Diagram&#10;&#10;Description automatically generated" id="458" name="Google Shape;458;p33"/>
          <p:cNvPicPr preferRelativeResize="0"/>
          <p:nvPr/>
        </p:nvPicPr>
        <p:blipFill rotWithShape="1">
          <a:blip r:embed="rId3">
            <a:alphaModFix/>
          </a:blip>
          <a:srcRect b="0" l="0" r="0" t="0"/>
          <a:stretch/>
        </p:blipFill>
        <p:spPr>
          <a:xfrm>
            <a:off x="3581400" y="146050"/>
            <a:ext cx="5448300" cy="6035675"/>
          </a:xfrm>
          <a:prstGeom prst="rect">
            <a:avLst/>
          </a:prstGeom>
          <a:noFill/>
          <a:ln cap="flat" cmpd="sng" w="9525">
            <a:solidFill>
              <a:schemeClr val="dk1"/>
            </a:solidFill>
            <a:prstDash val="solid"/>
            <a:miter lim="800000"/>
            <a:headEnd len="sm" w="sm" type="none"/>
            <a:tailEnd len="sm" w="sm" type="none"/>
          </a:ln>
        </p:spPr>
      </p:pic>
      <p:sp>
        <p:nvSpPr>
          <p:cNvPr id="459" name="Google Shape;459;p33"/>
          <p:cNvSpPr txBox="1"/>
          <p:nvPr/>
        </p:nvSpPr>
        <p:spPr>
          <a:xfrm>
            <a:off x="715962" y="3221037"/>
            <a:ext cx="26416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1 YB to như thế nào?</a:t>
            </a:r>
            <a:endParaRPr/>
          </a:p>
        </p:txBody>
      </p:sp>
      <p:sp>
        <p:nvSpPr>
          <p:cNvPr id="460" name="Google Shape;460;p33"/>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4"/>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Các nghiên cứu ban đầu</a:t>
            </a:r>
            <a:endParaRPr/>
          </a:p>
        </p:txBody>
      </p:sp>
      <p:sp>
        <p:nvSpPr>
          <p:cNvPr id="467" name="Google Shape;467;p34"/>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468" name="Google Shape;468;p34"/>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469" name="Google Shape;469;p34"/>
          <p:cNvSpPr txBox="1"/>
          <p:nvPr/>
        </p:nvSpPr>
        <p:spPr>
          <a:xfrm>
            <a:off x="852487" y="2438400"/>
            <a:ext cx="7439100" cy="2678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Recommendation System Bắt đầu thu hút nhiều sự quan tâm từ giữa thập niên 90, Resnick et al. [1994], Hill et al. [1995], Shardanand &amp; Maes [1995].</a:t>
            </a:r>
            <a:endParaRPr/>
          </a:p>
          <a:p>
            <a:pPr indent="-133350" lvl="0" marL="285750" marR="0" rtl="0" algn="l">
              <a:lnSpc>
                <a:spcPct val="150000"/>
              </a:lnSpc>
              <a:spcBef>
                <a:spcPts val="0"/>
              </a:spcBef>
              <a:spcAft>
                <a:spcPts val="0"/>
              </a:spcAft>
              <a:buClr>
                <a:schemeClr val="dk1"/>
              </a:buClr>
              <a:buSzPts val="2400"/>
              <a:buFont typeface="Noto Sans Symbols"/>
              <a:buNone/>
            </a:pPr>
            <a:r>
              <a:t/>
            </a:r>
            <a:endParaRPr b="0" i="0" sz="2400" u="non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dk1"/>
              </a:buClr>
              <a:buSzPts val="2400"/>
              <a:buFont typeface="Noto Sans Symbols"/>
              <a:buChar char="❖"/>
            </a:pPr>
            <a:r>
              <a:rPr b="0" i="0" lang="en-US" sz="2400" u="none">
                <a:solidFill>
                  <a:schemeClr val="dk1"/>
                </a:solidFill>
                <a:latin typeface="Times New Roman"/>
                <a:ea typeface="Times New Roman"/>
                <a:cs typeface="Times New Roman"/>
                <a:sym typeface="Times New Roman"/>
              </a:rPr>
              <a:t>Recommendation System là gì?</a:t>
            </a:r>
            <a:endParaRPr/>
          </a:p>
        </p:txBody>
      </p:sp>
      <p:sp>
        <p:nvSpPr>
          <p:cNvPr id="470" name="Google Shape;470;p34"/>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5"/>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3800">
              <a:solidFill>
                <a:schemeClr val="dk2"/>
              </a:solidFill>
              <a:latin typeface="Verdana"/>
              <a:ea typeface="Verdana"/>
              <a:cs typeface="Verdana"/>
              <a:sym typeface="Verdana"/>
            </a:endParaRPr>
          </a:p>
        </p:txBody>
      </p:sp>
      <p:sp>
        <p:nvSpPr>
          <p:cNvPr id="477" name="Google Shape;477;p35"/>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478" name="Google Shape;478;p35"/>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479" name="Google Shape;479;p35"/>
          <p:cNvSpPr/>
          <p:nvPr/>
        </p:nvSpPr>
        <p:spPr>
          <a:xfrm>
            <a:off x="-1171575" y="1219200"/>
            <a:ext cx="3665537" cy="4724400"/>
          </a:xfrm>
          <a:prstGeom prst="roundRect">
            <a:avLst>
              <a:gd fmla="val 2469" name="adj"/>
            </a:avLst>
          </a:prstGeom>
          <a:solidFill>
            <a:srgbClr val="8F9FB1">
              <a:alpha val="5058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480" name="Google Shape;480;p35"/>
          <p:cNvSpPr/>
          <p:nvPr/>
        </p:nvSpPr>
        <p:spPr>
          <a:xfrm>
            <a:off x="1196975" y="204787"/>
            <a:ext cx="3375025" cy="3910012"/>
          </a:xfrm>
          <a:prstGeom prst="roundRect">
            <a:avLst>
              <a:gd fmla="val 5090" name="adj"/>
            </a:avLst>
          </a:prstGeom>
          <a:solidFill>
            <a:srgbClr val="FFC2C2">
              <a:alpha val="24705"/>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pic>
        <p:nvPicPr>
          <p:cNvPr descr="Advanced Recommender Systems | Coursera" id="481" name="Google Shape;481;p35"/>
          <p:cNvPicPr preferRelativeResize="0"/>
          <p:nvPr/>
        </p:nvPicPr>
        <p:blipFill rotWithShape="1">
          <a:blip r:embed="rId3">
            <a:alphaModFix/>
          </a:blip>
          <a:srcRect b="0" l="0" r="0" t="0"/>
          <a:stretch/>
        </p:blipFill>
        <p:spPr>
          <a:xfrm>
            <a:off x="4364038" y="-76200"/>
            <a:ext cx="6989762" cy="7502525"/>
          </a:xfrm>
          <a:prstGeom prst="rect">
            <a:avLst/>
          </a:prstGeom>
          <a:gradFill>
            <a:gsLst>
              <a:gs pos="0">
                <a:srgbClr val="D3DAE1">
                  <a:alpha val="74901"/>
                </a:srgbClr>
              </a:gs>
              <a:gs pos="74000">
                <a:srgbClr val="D4DBE2"/>
              </a:gs>
              <a:gs pos="83000">
                <a:srgbClr val="D4DBE2"/>
              </a:gs>
              <a:gs pos="100000">
                <a:srgbClr val="E2E7EB"/>
              </a:gs>
            </a:gsLst>
            <a:lin ang="5400000" scaled="0"/>
          </a:gradFill>
          <a:ln>
            <a:noFill/>
          </a:ln>
        </p:spPr>
      </p:pic>
      <p:sp>
        <p:nvSpPr>
          <p:cNvPr id="482" name="Google Shape;482;p35"/>
          <p:cNvSpPr/>
          <p:nvPr/>
        </p:nvSpPr>
        <p:spPr>
          <a:xfrm>
            <a:off x="1779587" y="4659312"/>
            <a:ext cx="1881187" cy="2971800"/>
          </a:xfrm>
          <a:prstGeom prst="roundRect">
            <a:avLst>
              <a:gd fmla="val 16667" name="adj"/>
            </a:avLst>
          </a:prstGeom>
          <a:solidFill>
            <a:srgbClr val="92D050">
              <a:alpha val="3764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483" name="Google Shape;483;p35"/>
          <p:cNvSpPr/>
          <p:nvPr/>
        </p:nvSpPr>
        <p:spPr>
          <a:xfrm>
            <a:off x="-1044575" y="3303587"/>
            <a:ext cx="1930400" cy="1939925"/>
          </a:xfrm>
          <a:prstGeom prst="roundRect">
            <a:avLst>
              <a:gd fmla="val 16667" name="adj"/>
            </a:avLst>
          </a:prstGeom>
          <a:solidFill>
            <a:schemeClr val="accent1">
              <a:alpha val="7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484" name="Google Shape;484;p35"/>
          <p:cNvSpPr/>
          <p:nvPr/>
        </p:nvSpPr>
        <p:spPr>
          <a:xfrm>
            <a:off x="2971800" y="4114800"/>
            <a:ext cx="1219200" cy="1128712"/>
          </a:xfrm>
          <a:prstGeom prst="roundRect">
            <a:avLst>
              <a:gd fmla="val 16667" name="adj"/>
            </a:avLst>
          </a:prstGeom>
          <a:solidFill>
            <a:srgbClr val="0070C0">
              <a:alpha val="28235"/>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Verdana"/>
              <a:ea typeface="Verdana"/>
              <a:cs typeface="Verdana"/>
              <a:sym typeface="Verdana"/>
            </a:endParaRPr>
          </a:p>
        </p:txBody>
      </p:sp>
      <p:sp>
        <p:nvSpPr>
          <p:cNvPr id="485" name="Google Shape;485;p35"/>
          <p:cNvSpPr txBox="1"/>
          <p:nvPr>
            <p:ph idx="1" type="body"/>
          </p:nvPr>
        </p:nvSpPr>
        <p:spPr>
          <a:xfrm>
            <a:off x="-300037" y="1689100"/>
            <a:ext cx="4664075" cy="4267200"/>
          </a:xfrm>
          <a:prstGeom prst="rect">
            <a:avLst/>
          </a:prstGeom>
          <a:noFill/>
          <a:ln>
            <a:noFill/>
          </a:ln>
        </p:spPr>
        <p:txBody>
          <a:bodyPr anchorCtr="0" anchor="t" bIns="45700" lIns="91425" spcFirstLastPara="1" rIns="91425" wrap="square" tIns="45700">
            <a:noAutofit/>
          </a:bodyPr>
          <a:lstStyle/>
          <a:p>
            <a:pPr indent="0" lvl="1" marL="438150" marR="0" rtl="0" algn="l">
              <a:lnSpc>
                <a:spcPct val="100000"/>
              </a:lnSpc>
              <a:spcBef>
                <a:spcPts val="0"/>
              </a:spcBef>
              <a:spcAft>
                <a:spcPts val="0"/>
              </a:spcAft>
              <a:buClr>
                <a:schemeClr val="accent2"/>
              </a:buClr>
              <a:buSzPts val="260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0" lvl="1" marL="438150" marR="0" rtl="0" algn="l">
              <a:lnSpc>
                <a:spcPct val="100000"/>
              </a:lnSpc>
              <a:spcBef>
                <a:spcPts val="560"/>
              </a:spcBef>
              <a:spcAft>
                <a:spcPts val="0"/>
              </a:spcAft>
              <a:buClr>
                <a:schemeClr val="accent2"/>
              </a:buClr>
              <a:buSzPts val="2800"/>
              <a:buFont typeface="Noto Sans Symbols"/>
              <a:buNone/>
            </a:pPr>
            <a:r>
              <a:rPr b="1" i="0" lang="en-US" sz="2800" u="none" cap="none" strike="noStrike">
                <a:solidFill>
                  <a:schemeClr val="dk1"/>
                </a:solidFill>
                <a:latin typeface="Times New Roman"/>
                <a:ea typeface="Times New Roman"/>
                <a:cs typeface="Times New Roman"/>
                <a:sym typeface="Times New Roman"/>
              </a:rPr>
              <a:t>Khái niệm hệ khuyến nghị</a:t>
            </a:r>
            <a:endParaRPr/>
          </a:p>
          <a:p>
            <a:pPr indent="0" lvl="1" marL="438150" marR="0" rtl="0" algn="l">
              <a:lnSpc>
                <a:spcPct val="100000"/>
              </a:lnSpc>
              <a:spcBef>
                <a:spcPts val="560"/>
              </a:spcBef>
              <a:spcAft>
                <a:spcPts val="0"/>
              </a:spcAft>
              <a:buClr>
                <a:schemeClr val="accent2"/>
              </a:buClr>
              <a:buSzPts val="2800"/>
              <a:buFont typeface="Noto Sans Symbols"/>
              <a:buNone/>
            </a:pPr>
            <a:r>
              <a:t/>
            </a:r>
            <a:endParaRPr b="1" i="0" sz="2800" u="none" cap="none" strike="noStrike">
              <a:solidFill>
                <a:schemeClr val="dk1"/>
              </a:solidFill>
              <a:latin typeface="Times New Roman"/>
              <a:ea typeface="Times New Roman"/>
              <a:cs typeface="Times New Roman"/>
              <a:sym typeface="Times New Roman"/>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Ví dụ minh họa</a:t>
            </a:r>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Định nghĩa</a:t>
            </a:r>
            <a:endParaRPr/>
          </a:p>
          <a:p>
            <a:pPr indent="-152400" lvl="1" marL="438150" marR="0" rtl="0" algn="l">
              <a:lnSpc>
                <a:spcPct val="100000"/>
              </a:lnSpc>
              <a:spcBef>
                <a:spcPts val="480"/>
              </a:spcBef>
              <a:spcAft>
                <a:spcPts val="0"/>
              </a:spcAft>
              <a:buClr>
                <a:schemeClr val="accent2"/>
              </a:buClr>
              <a:buSzPts val="2400"/>
              <a:buFont typeface="Arial"/>
              <a:buChar char="•"/>
            </a:pPr>
            <a:r>
              <a:rPr b="1" i="0" lang="en-US" sz="2400" u="none" cap="none" strike="noStrike">
                <a:solidFill>
                  <a:schemeClr val="dk1"/>
                </a:solidFill>
                <a:latin typeface="Times New Roman"/>
                <a:ea typeface="Times New Roman"/>
                <a:cs typeface="Times New Roman"/>
                <a:sym typeface="Times New Roman"/>
              </a:rPr>
              <a:t>Bài toán khuyến nghị thông tin</a:t>
            </a:r>
            <a:endParaRPr/>
          </a:p>
        </p:txBody>
      </p:sp>
      <p:sp>
        <p:nvSpPr>
          <p:cNvPr id="486" name="Google Shape;486;p35"/>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6"/>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Ví dụ</a:t>
            </a:r>
            <a:endParaRPr/>
          </a:p>
        </p:txBody>
      </p:sp>
      <p:sp>
        <p:nvSpPr>
          <p:cNvPr id="493" name="Google Shape;493;p3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494" name="Google Shape;494;p3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Graphical user interface, application, website&#10;&#10;Description automatically generated" id="495" name="Google Shape;495;p36"/>
          <p:cNvPicPr preferRelativeResize="0"/>
          <p:nvPr/>
        </p:nvPicPr>
        <p:blipFill rotWithShape="1">
          <a:blip r:embed="rId3">
            <a:alphaModFix/>
          </a:blip>
          <a:srcRect b="0" l="0" r="0" t="0"/>
          <a:stretch/>
        </p:blipFill>
        <p:spPr>
          <a:xfrm>
            <a:off x="2913125" y="0"/>
            <a:ext cx="6257849" cy="6180602"/>
          </a:xfrm>
          <a:prstGeom prst="rect">
            <a:avLst/>
          </a:prstGeom>
          <a:noFill/>
          <a:ln>
            <a:noFill/>
          </a:ln>
        </p:spPr>
      </p:pic>
      <p:sp>
        <p:nvSpPr>
          <p:cNvPr id="496" name="Google Shape;496;p36"/>
          <p:cNvSpPr txBox="1"/>
          <p:nvPr/>
        </p:nvSpPr>
        <p:spPr>
          <a:xfrm>
            <a:off x="228600" y="2828925"/>
            <a:ext cx="177006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Minh họa khuyến nghị sản phẩm trên TIKI.VN</a:t>
            </a:r>
            <a:endParaRPr/>
          </a:p>
        </p:txBody>
      </p:sp>
      <p:sp>
        <p:nvSpPr>
          <p:cNvPr id="497" name="Google Shape;497;p36"/>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7"/>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Ví dụ</a:t>
            </a:r>
            <a:endParaRPr/>
          </a:p>
        </p:txBody>
      </p:sp>
      <p:sp>
        <p:nvSpPr>
          <p:cNvPr id="504" name="Google Shape;504;p3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505" name="Google Shape;505;p3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506" name="Google Shape;506;p37"/>
          <p:cNvSpPr txBox="1"/>
          <p:nvPr/>
        </p:nvSpPr>
        <p:spPr>
          <a:xfrm>
            <a:off x="1066800" y="2767012"/>
            <a:ext cx="177006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Minh họa khuyến nghị sản phẩm trên Amazon.com</a:t>
            </a:r>
            <a:endParaRPr/>
          </a:p>
        </p:txBody>
      </p:sp>
      <p:pic>
        <p:nvPicPr>
          <p:cNvPr descr="Graphical user interface, application, website&#10;&#10;Description automatically generated" id="507" name="Google Shape;507;p37"/>
          <p:cNvPicPr preferRelativeResize="0"/>
          <p:nvPr/>
        </p:nvPicPr>
        <p:blipFill rotWithShape="1">
          <a:blip r:embed="rId3">
            <a:alphaModFix/>
          </a:blip>
          <a:srcRect b="0" l="0" r="0" t="0"/>
          <a:stretch/>
        </p:blipFill>
        <p:spPr>
          <a:xfrm>
            <a:off x="4353525" y="109250"/>
            <a:ext cx="4572001" cy="5867807"/>
          </a:xfrm>
          <a:prstGeom prst="rect">
            <a:avLst/>
          </a:prstGeom>
          <a:noFill/>
          <a:ln>
            <a:noFill/>
          </a:ln>
        </p:spPr>
      </p:pic>
      <p:sp>
        <p:nvSpPr>
          <p:cNvPr id="508" name="Google Shape;508;p37"/>
          <p:cNvSpPr txBox="1"/>
          <p:nvPr/>
        </p:nvSpPr>
        <p:spPr>
          <a:xfrm>
            <a:off x="3276600" y="6245150"/>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8"/>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Ví dụ</a:t>
            </a:r>
            <a:endParaRPr/>
          </a:p>
        </p:txBody>
      </p:sp>
      <p:sp>
        <p:nvSpPr>
          <p:cNvPr id="515" name="Google Shape;515;p3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516" name="Google Shape;516;p3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Graphical user interface, application&#10;&#10;Description automatically generated" id="517" name="Google Shape;517;p38"/>
          <p:cNvPicPr preferRelativeResize="0"/>
          <p:nvPr/>
        </p:nvPicPr>
        <p:blipFill rotWithShape="1">
          <a:blip r:embed="rId3">
            <a:alphaModFix/>
          </a:blip>
          <a:srcRect b="0" l="0" r="0" t="0"/>
          <a:stretch/>
        </p:blipFill>
        <p:spPr>
          <a:xfrm>
            <a:off x="760412" y="1698625"/>
            <a:ext cx="7772400" cy="4368800"/>
          </a:xfrm>
          <a:prstGeom prst="rect">
            <a:avLst/>
          </a:prstGeom>
          <a:noFill/>
          <a:ln>
            <a:noFill/>
          </a:ln>
        </p:spPr>
      </p:pic>
      <p:sp>
        <p:nvSpPr>
          <p:cNvPr id="518" name="Google Shape;518;p38"/>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9"/>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Hệ khuyến nghị là gì?</a:t>
            </a:r>
            <a:endParaRPr/>
          </a:p>
        </p:txBody>
      </p:sp>
      <p:sp>
        <p:nvSpPr>
          <p:cNvPr id="525" name="Google Shape;525;p39"/>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526" name="Google Shape;526;p39"/>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527" name="Google Shape;527;p39"/>
          <p:cNvSpPr txBox="1"/>
          <p:nvPr/>
        </p:nvSpPr>
        <p:spPr>
          <a:xfrm>
            <a:off x="852487" y="2438400"/>
            <a:ext cx="7439025" cy="26781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Nên đọc tài liệu nào về hệ khuyến nghị?</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Làm khóa luận tốt nghiệp thì nên tìm ai hướng dẫn?</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Đầu tư gì là tốt nhất để hỗ trợ giáo dục trẻ em?</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Cuối tuần này cùng người yêu đi đâu, xem phim gì, đọc sách gì?</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Mua mac M2 3T thì nên mua ở đâu?</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Times New Roman"/>
                <a:ea typeface="Times New Roman"/>
                <a:cs typeface="Times New Roman"/>
                <a:sym typeface="Times New Roman"/>
              </a:rPr>
              <a:t>…</a:t>
            </a:r>
            <a:endParaRPr/>
          </a:p>
        </p:txBody>
      </p:sp>
      <p:sp>
        <p:nvSpPr>
          <p:cNvPr id="528" name="Google Shape;528;p39"/>
          <p:cNvSpPr txBox="1"/>
          <p:nvPr/>
        </p:nvSpPr>
        <p:spPr>
          <a:xfrm>
            <a:off x="914400" y="5116512"/>
            <a:ext cx="73771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Cách bình thường: Người dùng sẽ search trên Internet</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Như vậy có xem là khuyến nghị không?</a:t>
            </a:r>
            <a:endParaRPr/>
          </a:p>
        </p:txBody>
      </p:sp>
      <p:sp>
        <p:nvSpPr>
          <p:cNvPr id="529" name="Google Shape;529;p39"/>
          <p:cNvSpPr txBox="1"/>
          <p:nvPr/>
        </p:nvSpPr>
        <p:spPr>
          <a:xfrm>
            <a:off x="6553200" y="5530850"/>
            <a:ext cx="1066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Verdana"/>
              <a:buNone/>
            </a:pPr>
            <a:r>
              <a:rPr b="0" i="0" lang="en-US" sz="1800" u="none">
                <a:solidFill>
                  <a:srgbClr val="FF0000"/>
                </a:solidFill>
                <a:latin typeface="Verdana"/>
                <a:ea typeface="Verdana"/>
                <a:cs typeface="Verdana"/>
                <a:sym typeface="Verdana"/>
              </a:rPr>
              <a:t>Không</a:t>
            </a:r>
            <a:endParaRPr/>
          </a:p>
        </p:txBody>
      </p:sp>
      <p:sp>
        <p:nvSpPr>
          <p:cNvPr id="530" name="Google Shape;530;p39"/>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0"/>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Phát biểu bài toán khuyến nghị</a:t>
            </a:r>
            <a:endParaRPr/>
          </a:p>
        </p:txBody>
      </p:sp>
      <p:sp>
        <p:nvSpPr>
          <p:cNvPr id="537" name="Google Shape;537;p40"/>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538" name="Google Shape;538;p40"/>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539" name="Google Shape;539;p40"/>
          <p:cNvSpPr txBox="1"/>
          <p:nvPr/>
        </p:nvSpPr>
        <p:spPr>
          <a:xfrm>
            <a:off x="504825" y="1905000"/>
            <a:ext cx="8262900" cy="3478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2200"/>
              <a:buFont typeface="Times New Roman"/>
              <a:buNone/>
            </a:pPr>
            <a:r>
              <a:rPr b="1" i="0" lang="en-US" sz="2200" u="none">
                <a:solidFill>
                  <a:schemeClr val="dk1"/>
                </a:solidFill>
                <a:latin typeface="Times New Roman"/>
                <a:ea typeface="Times New Roman"/>
                <a:cs typeface="Times New Roman"/>
                <a:sym typeface="Times New Roman"/>
              </a:rPr>
              <a:t>Cho trước</a:t>
            </a:r>
            <a:endParaRPr b="0" i="0" sz="2200" u="none">
              <a:solidFill>
                <a:schemeClr val="dk1"/>
              </a:solidFill>
              <a:latin typeface="Times New Roman"/>
              <a:ea typeface="Times New Roman"/>
              <a:cs typeface="Times New Roman"/>
              <a:sym typeface="Times New Roman"/>
            </a:endParaRPr>
          </a:p>
          <a:p>
            <a:pPr indent="-139700" lvl="0" marL="0" marR="0" rtl="0" algn="just">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U = {u</a:t>
            </a:r>
            <a:r>
              <a:rPr b="0" baseline="-25000" i="0" lang="en-US" sz="2200" u="none">
                <a:solidFill>
                  <a:schemeClr val="dk1"/>
                </a:solidFill>
                <a:latin typeface="Times New Roman"/>
                <a:ea typeface="Times New Roman"/>
                <a:cs typeface="Times New Roman"/>
                <a:sym typeface="Times New Roman"/>
              </a:rPr>
              <a:t>1</a:t>
            </a:r>
            <a:r>
              <a:rPr b="0" i="0" lang="en-US" sz="2200" u="none">
                <a:solidFill>
                  <a:schemeClr val="dk1"/>
                </a:solidFill>
                <a:latin typeface="Times New Roman"/>
                <a:ea typeface="Times New Roman"/>
                <a:cs typeface="Times New Roman"/>
                <a:sym typeface="Times New Roman"/>
              </a:rPr>
              <a:t>, u</a:t>
            </a:r>
            <a:r>
              <a:rPr b="0" baseline="-25000" i="0" lang="en-US" sz="2200" u="none">
                <a:solidFill>
                  <a:schemeClr val="dk1"/>
                </a:solidFill>
                <a:latin typeface="Times New Roman"/>
                <a:ea typeface="Times New Roman"/>
                <a:cs typeface="Times New Roman"/>
                <a:sym typeface="Times New Roman"/>
              </a:rPr>
              <a:t>2</a:t>
            </a:r>
            <a:r>
              <a:rPr b="0" i="0" lang="en-US" sz="2200" u="none">
                <a:solidFill>
                  <a:schemeClr val="dk1"/>
                </a:solidFill>
                <a:latin typeface="Times New Roman"/>
                <a:ea typeface="Times New Roman"/>
                <a:cs typeface="Times New Roman"/>
                <a:sym typeface="Times New Roman"/>
              </a:rPr>
              <a:t>, u</a:t>
            </a:r>
            <a:r>
              <a:rPr b="0" baseline="-25000" i="0" lang="en-US" sz="2200" u="none">
                <a:solidFill>
                  <a:schemeClr val="dk1"/>
                </a:solidFill>
                <a:latin typeface="Times New Roman"/>
                <a:ea typeface="Times New Roman"/>
                <a:cs typeface="Times New Roman"/>
                <a:sym typeface="Times New Roman"/>
              </a:rPr>
              <a:t>3</a:t>
            </a:r>
            <a:r>
              <a:rPr b="0" i="0" lang="en-US" sz="2200" u="none">
                <a:solidFill>
                  <a:schemeClr val="dk1"/>
                </a:solidFill>
                <a:latin typeface="Times New Roman"/>
                <a:ea typeface="Times New Roman"/>
                <a:cs typeface="Times New Roman"/>
                <a:sym typeface="Times New Roman"/>
              </a:rPr>
              <a:t>, …, u</a:t>
            </a:r>
            <a:r>
              <a:rPr b="0" baseline="-25000" i="0" lang="en-US" sz="2200" u="none">
                <a:solidFill>
                  <a:schemeClr val="dk1"/>
                </a:solidFill>
                <a:latin typeface="Times New Roman"/>
                <a:ea typeface="Times New Roman"/>
                <a:cs typeface="Times New Roman"/>
                <a:sym typeface="Times New Roman"/>
              </a:rPr>
              <a:t>n</a:t>
            </a:r>
            <a:r>
              <a:rPr b="0" i="0" lang="en-US" sz="2200" u="none">
                <a:solidFill>
                  <a:schemeClr val="dk1"/>
                </a:solidFill>
                <a:latin typeface="Times New Roman"/>
                <a:ea typeface="Times New Roman"/>
                <a:cs typeface="Times New Roman"/>
                <a:sym typeface="Times New Roman"/>
              </a:rPr>
              <a:t>}, không gian người dùng.</a:t>
            </a:r>
            <a:endParaRPr/>
          </a:p>
          <a:p>
            <a:pPr indent="-139700" lvl="0" marL="0" marR="0" rtl="0" algn="just">
              <a:lnSpc>
                <a:spcPct val="150000"/>
              </a:lnSpc>
              <a:spcBef>
                <a:spcPts val="0"/>
              </a:spcBef>
              <a:spcAft>
                <a:spcPts val="0"/>
              </a:spcAft>
              <a:buClr>
                <a:schemeClr val="dk1"/>
              </a:buClr>
              <a:buSzPts val="2200"/>
              <a:buFont typeface="Arial"/>
              <a:buChar char="•"/>
            </a:pPr>
            <a:r>
              <a:rPr b="0" i="0" lang="en-US" sz="2200" u="none">
                <a:solidFill>
                  <a:schemeClr val="dk1"/>
                </a:solidFill>
                <a:latin typeface="Times New Roman"/>
                <a:ea typeface="Times New Roman"/>
                <a:cs typeface="Times New Roman"/>
                <a:sym typeface="Times New Roman"/>
              </a:rPr>
              <a:t>P = {p</a:t>
            </a:r>
            <a:r>
              <a:rPr b="0" baseline="-25000" i="0" lang="en-US" sz="2200" u="none">
                <a:solidFill>
                  <a:schemeClr val="dk1"/>
                </a:solidFill>
                <a:latin typeface="Times New Roman"/>
                <a:ea typeface="Times New Roman"/>
                <a:cs typeface="Times New Roman"/>
                <a:sym typeface="Times New Roman"/>
              </a:rPr>
              <a:t>1</a:t>
            </a:r>
            <a:r>
              <a:rPr b="0" i="0" lang="en-US" sz="2200" u="none">
                <a:solidFill>
                  <a:schemeClr val="dk1"/>
                </a:solidFill>
                <a:latin typeface="Times New Roman"/>
                <a:ea typeface="Times New Roman"/>
                <a:cs typeface="Times New Roman"/>
                <a:sym typeface="Times New Roman"/>
              </a:rPr>
              <a:t>, p</a:t>
            </a:r>
            <a:r>
              <a:rPr b="0" baseline="-25000" i="0" lang="en-US" sz="2200" u="none">
                <a:solidFill>
                  <a:schemeClr val="dk1"/>
                </a:solidFill>
                <a:latin typeface="Times New Roman"/>
                <a:ea typeface="Times New Roman"/>
                <a:cs typeface="Times New Roman"/>
                <a:sym typeface="Times New Roman"/>
              </a:rPr>
              <a:t>2</a:t>
            </a:r>
            <a:r>
              <a:rPr b="0" i="0" lang="en-US" sz="2200" u="none">
                <a:solidFill>
                  <a:schemeClr val="dk1"/>
                </a:solidFill>
                <a:latin typeface="Times New Roman"/>
                <a:ea typeface="Times New Roman"/>
                <a:cs typeface="Times New Roman"/>
                <a:sym typeface="Times New Roman"/>
              </a:rPr>
              <a:t>, p</a:t>
            </a:r>
            <a:r>
              <a:rPr b="0" baseline="-25000" i="0" lang="en-US" sz="2200" u="none">
                <a:solidFill>
                  <a:schemeClr val="dk1"/>
                </a:solidFill>
                <a:latin typeface="Times New Roman"/>
                <a:ea typeface="Times New Roman"/>
                <a:cs typeface="Times New Roman"/>
                <a:sym typeface="Times New Roman"/>
              </a:rPr>
              <a:t>3</a:t>
            </a:r>
            <a:r>
              <a:rPr b="0" i="0" lang="en-US" sz="2200" u="none">
                <a:solidFill>
                  <a:schemeClr val="dk1"/>
                </a:solidFill>
                <a:latin typeface="Times New Roman"/>
                <a:ea typeface="Times New Roman"/>
                <a:cs typeface="Times New Roman"/>
                <a:sym typeface="Times New Roman"/>
              </a:rPr>
              <a:t>, …, p</a:t>
            </a:r>
            <a:r>
              <a:rPr b="0" baseline="-25000" i="0" lang="en-US" sz="2200" u="none">
                <a:solidFill>
                  <a:schemeClr val="dk1"/>
                </a:solidFill>
                <a:latin typeface="Times New Roman"/>
                <a:ea typeface="Times New Roman"/>
                <a:cs typeface="Times New Roman"/>
                <a:sym typeface="Times New Roman"/>
              </a:rPr>
              <a:t>m</a:t>
            </a:r>
            <a:r>
              <a:rPr b="0" i="0" lang="en-US" sz="2200" u="none">
                <a:solidFill>
                  <a:schemeClr val="dk1"/>
                </a:solidFill>
                <a:latin typeface="Times New Roman"/>
                <a:ea typeface="Times New Roman"/>
                <a:cs typeface="Times New Roman"/>
                <a:sym typeface="Times New Roman"/>
              </a:rPr>
              <a:t>}, không gian đối tượng khuyến nghị</a:t>
            </a:r>
            <a:endParaRPr/>
          </a:p>
          <a:p>
            <a:pPr indent="0" lvl="0" marL="0" marR="0" rtl="0" algn="just">
              <a:lnSpc>
                <a:spcPct val="150000"/>
              </a:lnSpc>
              <a:spcBef>
                <a:spcPts val="0"/>
              </a:spcBef>
              <a:spcAft>
                <a:spcPts val="0"/>
              </a:spcAft>
              <a:buClr>
                <a:schemeClr val="dk1"/>
              </a:buClr>
              <a:buSzPts val="2200"/>
              <a:buFont typeface="Times New Roman"/>
              <a:buNone/>
            </a:pPr>
            <a:r>
              <a:rPr b="0" i="0" lang="en-US" sz="2200" u="none">
                <a:solidFill>
                  <a:schemeClr val="dk1"/>
                </a:solidFill>
                <a:latin typeface="Times New Roman"/>
                <a:ea typeface="Times New Roman"/>
                <a:cs typeface="Times New Roman"/>
                <a:sym typeface="Times New Roman"/>
              </a:rPr>
              <a:t>- </a:t>
            </a:r>
            <a:r>
              <a:rPr b="0" i="0" lang="en-US" sz="2200" u="none">
                <a:solidFill>
                  <a:schemeClr val="accent2"/>
                </a:solidFill>
                <a:latin typeface="Times New Roman"/>
                <a:ea typeface="Times New Roman"/>
                <a:cs typeface="Times New Roman"/>
                <a:sym typeface="Times New Roman"/>
              </a:rPr>
              <a:t>Mục đích của hệ khuyến nghị là tìm hàm hữu ích </a:t>
            </a:r>
            <a:r>
              <a:rPr b="0" i="1" lang="en-US" sz="2200" u="none">
                <a:solidFill>
                  <a:schemeClr val="accent2"/>
                </a:solidFill>
                <a:latin typeface="Times New Roman"/>
                <a:ea typeface="Times New Roman"/>
                <a:cs typeface="Times New Roman"/>
                <a:sym typeface="Times New Roman"/>
              </a:rPr>
              <a:t>f: U</a:t>
            </a:r>
            <a:r>
              <a:rPr b="0" i="0" lang="en-US" sz="2200" u="none">
                <a:solidFill>
                  <a:schemeClr val="accent2"/>
                </a:solidFill>
                <a:latin typeface="Times New Roman"/>
                <a:ea typeface="Times New Roman"/>
                <a:cs typeface="Times New Roman"/>
                <a:sym typeface="Times New Roman"/>
              </a:rPr>
              <a:t>x</a:t>
            </a:r>
            <a:r>
              <a:rPr b="0" i="1" lang="en-US" sz="2200" u="none">
                <a:solidFill>
                  <a:schemeClr val="accent2"/>
                </a:solidFill>
                <a:latin typeface="Times New Roman"/>
                <a:ea typeface="Times New Roman"/>
                <a:cs typeface="Times New Roman"/>
                <a:sym typeface="Times New Roman"/>
              </a:rPr>
              <a:t>P </a:t>
            </a:r>
            <a:r>
              <a:rPr i="1" lang="en-US" sz="2200">
                <a:solidFill>
                  <a:schemeClr val="accent2"/>
                </a:solidFill>
                <a:latin typeface="Times New Roman"/>
                <a:ea typeface="Times New Roman"/>
                <a:cs typeface="Times New Roman"/>
                <a:sym typeface="Times New Roman"/>
              </a:rPr>
              <a:t>→</a:t>
            </a:r>
            <a:r>
              <a:rPr b="0" i="1" lang="en-US" sz="2200" u="none">
                <a:solidFill>
                  <a:schemeClr val="accent2"/>
                </a:solidFill>
                <a:latin typeface="Times New Roman"/>
                <a:ea typeface="Times New Roman"/>
                <a:cs typeface="Times New Roman"/>
                <a:sym typeface="Times New Roman"/>
              </a:rPr>
              <a:t> R, </a:t>
            </a:r>
            <a:r>
              <a:rPr b="0" i="0" lang="en-US" sz="2200" u="none">
                <a:solidFill>
                  <a:schemeClr val="accent2"/>
                </a:solidFill>
                <a:latin typeface="Times New Roman"/>
                <a:ea typeface="Times New Roman"/>
                <a:cs typeface="Times New Roman"/>
                <a:sym typeface="Times New Roman"/>
              </a:rPr>
              <a:t>Và ước lượng giá trị của</a:t>
            </a:r>
            <a:r>
              <a:rPr b="0" i="1" lang="en-US" sz="2200" u="none">
                <a:solidFill>
                  <a:schemeClr val="accent2"/>
                </a:solidFill>
                <a:latin typeface="Times New Roman"/>
                <a:ea typeface="Times New Roman"/>
                <a:cs typeface="Times New Roman"/>
                <a:sym typeface="Times New Roman"/>
              </a:rPr>
              <a:t> f(u,p) (với u thuộc U, p thuộc P).</a:t>
            </a:r>
            <a:endParaRPr/>
          </a:p>
          <a:p>
            <a:pPr indent="0" lvl="0" marL="0" marR="0" rtl="0" algn="just">
              <a:lnSpc>
                <a:spcPct val="150000"/>
              </a:lnSpc>
              <a:spcBef>
                <a:spcPts val="0"/>
              </a:spcBef>
              <a:spcAft>
                <a:spcPts val="0"/>
              </a:spcAft>
              <a:buClr>
                <a:schemeClr val="dk1"/>
              </a:buClr>
              <a:buSzPts val="2200"/>
              <a:buFont typeface="Times New Roman"/>
              <a:buNone/>
            </a:pPr>
            <a:r>
              <a:rPr b="0" i="1" lang="en-US" sz="2200" u="none">
                <a:solidFill>
                  <a:schemeClr val="dk1"/>
                </a:solidFill>
                <a:latin typeface="Times New Roman"/>
                <a:ea typeface="Times New Roman"/>
                <a:cs typeface="Times New Roman"/>
                <a:sym typeface="Times New Roman"/>
              </a:rPr>
              <a:t>- Giá trị </a:t>
            </a:r>
            <a:r>
              <a:rPr b="0" i="0" lang="en-US" sz="2200" u="none">
                <a:solidFill>
                  <a:schemeClr val="dk1"/>
                </a:solidFill>
                <a:latin typeface="Times New Roman"/>
                <a:ea typeface="Times New Roman"/>
                <a:cs typeface="Times New Roman"/>
                <a:sym typeface="Times New Roman"/>
              </a:rPr>
              <a:t>của</a:t>
            </a:r>
            <a:r>
              <a:rPr b="0" i="1" lang="en-US" sz="2200" u="none">
                <a:solidFill>
                  <a:schemeClr val="dk1"/>
                </a:solidFill>
                <a:latin typeface="Times New Roman"/>
                <a:ea typeface="Times New Roman"/>
                <a:cs typeface="Times New Roman"/>
                <a:sym typeface="Times New Roman"/>
              </a:rPr>
              <a:t> f(u,p) </a:t>
            </a:r>
            <a:r>
              <a:rPr b="0" i="0" lang="en-US" sz="2200" u="none">
                <a:solidFill>
                  <a:schemeClr val="dk1"/>
                </a:solidFill>
                <a:latin typeface="Times New Roman"/>
                <a:ea typeface="Times New Roman"/>
                <a:cs typeface="Times New Roman"/>
                <a:sym typeface="Times New Roman"/>
              </a:rPr>
              <a:t>cho biết u sẽ thích p nhiều hay ít, hay p hữu ích đối với u như thế nào.</a:t>
            </a:r>
            <a:endParaRPr/>
          </a:p>
        </p:txBody>
      </p:sp>
      <p:sp>
        <p:nvSpPr>
          <p:cNvPr id="540" name="Google Shape;540;p40"/>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4"/>
          <p:cNvSpPr txBox="1"/>
          <p:nvPr>
            <p:ph type="title"/>
          </p:nvPr>
        </p:nvSpPr>
        <p:spPr>
          <a:xfrm>
            <a:off x="609600" y="685800"/>
            <a:ext cx="8001000" cy="838200"/>
          </a:xfrm>
          <a:prstGeom prst="rect">
            <a:avLst/>
          </a:prstGeom>
          <a:gradFill>
            <a:gsLst>
              <a:gs pos="0">
                <a:srgbClr val="9D0000"/>
              </a:gs>
              <a:gs pos="80000">
                <a:srgbClr val="CE0000"/>
              </a:gs>
              <a:gs pos="100000">
                <a:srgbClr val="D30000"/>
              </a:gs>
            </a:gsLst>
            <a:lin ang="16200000" scaled="0"/>
          </a:gradFill>
          <a:ln>
            <a:noFill/>
          </a:ln>
          <a:effectLst>
            <a:outerShdw blurRad="63500" dir="5400000" dist="23000">
              <a:srgbClr val="000000">
                <a:alpha val="34901"/>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Font typeface="Times New Roman"/>
              <a:buNone/>
            </a:pPr>
            <a:r>
              <a:rPr b="1" i="0" lang="en-US" sz="2800" u="none">
                <a:solidFill>
                  <a:schemeClr val="lt1"/>
                </a:solidFill>
                <a:latin typeface="Times New Roman"/>
                <a:ea typeface="Times New Roman"/>
                <a:cs typeface="Times New Roman"/>
                <a:sym typeface="Times New Roman"/>
              </a:rPr>
              <a:t>Khi nào vấn đề xả</a:t>
            </a:r>
            <a:r>
              <a:rPr lang="en-US">
                <a:latin typeface="Times New Roman"/>
                <a:ea typeface="Times New Roman"/>
                <a:cs typeface="Times New Roman"/>
                <a:sym typeface="Times New Roman"/>
              </a:rPr>
              <a:t>y</a:t>
            </a:r>
            <a:r>
              <a:rPr b="1" i="0" lang="en-US" sz="2800" u="none">
                <a:solidFill>
                  <a:schemeClr val="lt1"/>
                </a:solidFill>
                <a:latin typeface="Times New Roman"/>
                <a:ea typeface="Times New Roman"/>
                <a:cs typeface="Times New Roman"/>
                <a:sym typeface="Times New Roman"/>
              </a:rPr>
              <a:t> ra?</a:t>
            </a:r>
            <a:endParaRPr/>
          </a:p>
        </p:txBody>
      </p:sp>
      <p:sp>
        <p:nvSpPr>
          <p:cNvPr id="148" name="Google Shape;148;p4"/>
          <p:cNvSpPr txBox="1"/>
          <p:nvPr>
            <p:ph idx="1" type="body"/>
          </p:nvPr>
        </p:nvSpPr>
        <p:spPr>
          <a:xfrm>
            <a:off x="609600" y="1752600"/>
            <a:ext cx="8229600" cy="51054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Có nhiều sự lựa chọn</a:t>
            </a:r>
            <a:endParaRPr/>
          </a:p>
          <a:p>
            <a:pPr indent="-469900" lvl="0" marL="469900" marR="0" rtl="0" algn="l">
              <a:lnSpc>
                <a:spcPct val="10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Không có ưu điểm rõ r</a:t>
            </a:r>
            <a:r>
              <a:rPr lang="en-US" sz="2400">
                <a:latin typeface="Times New Roman"/>
                <a:ea typeface="Times New Roman"/>
                <a:cs typeface="Times New Roman"/>
                <a:sym typeface="Times New Roman"/>
              </a:rPr>
              <a:t>à</a:t>
            </a:r>
            <a:r>
              <a:rPr b="0" i="0" lang="en-US" sz="2400" u="none" cap="none" strike="noStrike">
                <a:solidFill>
                  <a:schemeClr val="dk1"/>
                </a:solidFill>
                <a:latin typeface="Times New Roman"/>
                <a:ea typeface="Times New Roman"/>
                <a:cs typeface="Times New Roman"/>
                <a:sym typeface="Times New Roman"/>
              </a:rPr>
              <a:t>ng trong số đó.</a:t>
            </a:r>
            <a:endParaRPr/>
          </a:p>
          <a:p>
            <a:pPr indent="-469900" lvl="0" marL="469900" marR="0" rtl="0" algn="just">
              <a:lnSpc>
                <a:spcPct val="10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Chúng t</a:t>
            </a:r>
            <a:r>
              <a:rPr lang="en-US" sz="2400">
                <a:latin typeface="Times New Roman"/>
                <a:ea typeface="Times New Roman"/>
                <a:cs typeface="Times New Roman"/>
                <a:sym typeface="Times New Roman"/>
              </a:rPr>
              <a:t>a</a:t>
            </a:r>
            <a:r>
              <a:rPr b="0" i="0" lang="en-US" sz="2400" u="none" cap="none" strike="noStrike">
                <a:solidFill>
                  <a:schemeClr val="dk1"/>
                </a:solidFill>
                <a:latin typeface="Times New Roman"/>
                <a:ea typeface="Times New Roman"/>
                <a:cs typeface="Times New Roman"/>
                <a:sym typeface="Times New Roman"/>
              </a:rPr>
              <a:t> không có đủ nguồn lực để kiểm tra tất cả các tùy chọn (</a:t>
            </a:r>
            <a:r>
              <a:rPr b="1" i="0" lang="en-US" sz="2400" u="none" cap="none" strike="noStrike">
                <a:solidFill>
                  <a:schemeClr val="dk1"/>
                </a:solidFill>
                <a:latin typeface="Times New Roman"/>
                <a:ea typeface="Times New Roman"/>
                <a:cs typeface="Times New Roman"/>
                <a:sym typeface="Times New Roman"/>
              </a:rPr>
              <a:t>quá tải thông tin</a:t>
            </a:r>
            <a:r>
              <a:rPr b="0" i="0" lang="en-US" sz="2400" u="none" cap="none" strike="noStrike">
                <a:solidFill>
                  <a:schemeClr val="dk1"/>
                </a:solidFill>
                <a:latin typeface="Times New Roman"/>
                <a:ea typeface="Times New Roman"/>
                <a:cs typeface="Times New Roman"/>
                <a:sym typeface="Times New Roman"/>
              </a:rPr>
              <a:t>).</a:t>
            </a:r>
            <a:endParaRPr b="0" i="0" sz="2400" u="none" cap="none" strike="noStrike">
              <a:solidFill>
                <a:schemeClr val="dk1"/>
              </a:solidFill>
              <a:latin typeface="Times New Roman"/>
              <a:ea typeface="Times New Roman"/>
              <a:cs typeface="Times New Roman"/>
              <a:sym typeface="Times New Roman"/>
            </a:endParaRPr>
          </a:p>
          <a:p>
            <a:pPr indent="-469900" lvl="0" marL="469900" marR="0" rtl="0" algn="l">
              <a:lnSpc>
                <a:spcPct val="10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Chúng ta không có đủ kiến ​​thức và kinh nghiệm để lựa chọn, hoặc</a:t>
            </a:r>
            <a:endParaRPr b="0" i="0" sz="2400" u="none" cap="none" strike="noStrike">
              <a:solidFill>
                <a:schemeClr val="dk1"/>
              </a:solidFill>
              <a:latin typeface="Times New Roman"/>
              <a:ea typeface="Times New Roman"/>
              <a:cs typeface="Times New Roman"/>
              <a:sym typeface="Times New Roman"/>
            </a:endParaRPr>
          </a:p>
          <a:p>
            <a:pPr indent="-436562" lvl="1" marL="908050" marR="0" rtl="0" algn="l">
              <a:lnSpc>
                <a:spcPct val="10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Lười, nhưng không muốn bỏ lỡ những thứ tốt.</a:t>
            </a:r>
            <a:endParaRPr b="0" i="0" sz="2400" u="none" cap="none" strike="noStrike">
              <a:solidFill>
                <a:schemeClr val="dk1"/>
              </a:solidFill>
              <a:latin typeface="Times New Roman"/>
              <a:ea typeface="Times New Roman"/>
              <a:cs typeface="Times New Roman"/>
              <a:sym typeface="Times New Roman"/>
            </a:endParaRPr>
          </a:p>
          <a:p>
            <a:pPr indent="-436562" lvl="1" marL="908050" marR="0" rtl="0" algn="l">
              <a:lnSpc>
                <a:spcPct val="10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Defensive decision making</a:t>
            </a:r>
            <a:endParaRPr/>
          </a:p>
        </p:txBody>
      </p:sp>
      <p:sp>
        <p:nvSpPr>
          <p:cNvPr id="149" name="Google Shape;149;p4"/>
          <p:cNvSpPr txBox="1"/>
          <p:nvPr/>
        </p:nvSpPr>
        <p:spPr>
          <a:xfrm>
            <a:off x="1460275" y="5224775"/>
            <a:ext cx="6781800" cy="1385400"/>
          </a:xfrm>
          <a:prstGeom prst="rect">
            <a:avLst/>
          </a:prstGeom>
          <a:gradFill>
            <a:gsLst>
              <a:gs pos="0">
                <a:srgbClr val="BCBCBC"/>
              </a:gs>
              <a:gs pos="35000">
                <a:srgbClr val="D0D0D0"/>
              </a:gs>
              <a:gs pos="100000">
                <a:srgbClr val="EDEDED"/>
              </a:gs>
            </a:gsLst>
            <a:lin ang="16200000" scaled="0"/>
          </a:gradFill>
          <a:ln cap="flat" cmpd="sng" w="9525">
            <a:solidFill>
              <a:srgbClr val="000000"/>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Mục tiêu của khuyến nghị:</a:t>
            </a:r>
            <a:endParaRPr/>
          </a:p>
          <a:p>
            <a:pPr indent="0" lvl="0" marL="0" marR="0" rtl="0" algn="ctr">
              <a:lnSpc>
                <a:spcPct val="100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Để đưa ra danh sách ngắn các mặt hàng phù hợp với sở thích của người dùng </a:t>
            </a:r>
            <a:endParaRPr/>
          </a:p>
        </p:txBody>
      </p:sp>
      <p:sp>
        <p:nvSpPr>
          <p:cNvPr id="150" name="Google Shape;150;p4"/>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5"/>
          <p:cNvSpPr txBox="1"/>
          <p:nvPr>
            <p:ph type="title"/>
          </p:nvPr>
        </p:nvSpPr>
        <p:spPr>
          <a:xfrm>
            <a:off x="647700" y="685800"/>
            <a:ext cx="7962900" cy="838200"/>
          </a:xfrm>
          <a:prstGeom prst="rect">
            <a:avLst/>
          </a:prstGeom>
          <a:gradFill>
            <a:gsLst>
              <a:gs pos="0">
                <a:srgbClr val="9D0000"/>
              </a:gs>
              <a:gs pos="80000">
                <a:srgbClr val="CE0000"/>
              </a:gs>
              <a:gs pos="100000">
                <a:srgbClr val="D30000"/>
              </a:gs>
            </a:gsLst>
            <a:lin ang="16200000" scaled="0"/>
          </a:gradFill>
          <a:ln>
            <a:noFill/>
          </a:ln>
          <a:effectLst>
            <a:outerShdw blurRad="63500" dir="5400000" dist="23000">
              <a:srgbClr val="000000">
                <a:alpha val="34901"/>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Font typeface="Times New Roman"/>
              <a:buNone/>
            </a:pPr>
            <a:r>
              <a:rPr b="1" i="0" lang="en-US" sz="2800" u="none">
                <a:solidFill>
                  <a:schemeClr val="lt1"/>
                </a:solidFill>
                <a:latin typeface="Times New Roman"/>
                <a:ea typeface="Times New Roman"/>
                <a:cs typeface="Times New Roman"/>
                <a:sym typeface="Times New Roman"/>
              </a:rPr>
              <a:t>Các giải pháp thông thường cho vấn đề</a:t>
            </a:r>
            <a:endParaRPr/>
          </a:p>
        </p:txBody>
      </p:sp>
      <p:sp>
        <p:nvSpPr>
          <p:cNvPr id="156" name="Google Shape;156;p5"/>
          <p:cNvSpPr txBox="1"/>
          <p:nvPr/>
        </p:nvSpPr>
        <p:spPr>
          <a:xfrm>
            <a:off x="762000" y="1752600"/>
            <a:ext cx="8229600" cy="4648200"/>
          </a:xfrm>
          <a:prstGeom prst="rect">
            <a:avLst/>
          </a:prstGeom>
          <a:noFill/>
          <a:ln>
            <a:noFill/>
          </a:ln>
        </p:spPr>
        <p:txBody>
          <a:bodyPr anchorCtr="0" anchor="t" bIns="45700" lIns="91425" spcFirstLastPara="1" rIns="91425" wrap="square" tIns="45700">
            <a:normAutofit/>
          </a:bodyPr>
          <a:lstStyle/>
          <a:p>
            <a:pPr indent="-469900" lvl="0" marL="469900" marR="0" rtl="0" algn="l">
              <a:lnSpc>
                <a:spcPct val="100000"/>
              </a:lnSpc>
              <a:spcBef>
                <a:spcPts val="0"/>
              </a:spcBef>
              <a:spcAft>
                <a:spcPts val="0"/>
              </a:spcAft>
              <a:buClr>
                <a:schemeClr val="accent2"/>
              </a:buClr>
              <a:buSzPts val="2400"/>
              <a:buFont typeface="Noto Sans Symbols"/>
              <a:buChar char="□"/>
            </a:pPr>
            <a:r>
              <a:rPr b="0" i="0" lang="en-US" sz="2400" u="none">
                <a:solidFill>
                  <a:schemeClr val="dk1"/>
                </a:solidFill>
                <a:latin typeface="Times New Roman"/>
                <a:ea typeface="Times New Roman"/>
                <a:cs typeface="Times New Roman"/>
                <a:sym typeface="Times New Roman"/>
              </a:rPr>
              <a:t>Hỏi ý kiến bạn bè</a:t>
            </a:r>
            <a:endParaRPr/>
          </a:p>
          <a:p>
            <a:pPr indent="-469900" lvl="0" marL="469900" marR="0" rtl="0" algn="l">
              <a:lnSpc>
                <a:spcPct val="100000"/>
              </a:lnSpc>
              <a:spcBef>
                <a:spcPts val="480"/>
              </a:spcBef>
              <a:spcAft>
                <a:spcPts val="0"/>
              </a:spcAft>
              <a:buClr>
                <a:schemeClr val="accent2"/>
              </a:buClr>
              <a:buSzPts val="2400"/>
              <a:buFont typeface="Noto Sans Symbols"/>
              <a:buChar char="□"/>
            </a:pPr>
            <a:r>
              <a:rPr b="0" i="0" lang="en-US" sz="2400" u="none">
                <a:solidFill>
                  <a:schemeClr val="dk1"/>
                </a:solidFill>
                <a:latin typeface="Times New Roman"/>
                <a:ea typeface="Times New Roman"/>
                <a:cs typeface="Times New Roman"/>
                <a:sym typeface="Times New Roman"/>
              </a:rPr>
              <a:t>Có được thông tin từ bên thứ 3</a:t>
            </a:r>
            <a:endParaRPr/>
          </a:p>
          <a:p>
            <a:pPr indent="-469900" lvl="0" marL="469900" marR="0" rtl="0" algn="just">
              <a:lnSpc>
                <a:spcPct val="100000"/>
              </a:lnSpc>
              <a:spcBef>
                <a:spcPts val="480"/>
              </a:spcBef>
              <a:spcAft>
                <a:spcPts val="0"/>
              </a:spcAft>
              <a:buClr>
                <a:schemeClr val="accent2"/>
              </a:buClr>
              <a:buSzPts val="2400"/>
              <a:buFont typeface="Noto Sans Symbols"/>
              <a:buChar char="□"/>
            </a:pPr>
            <a:r>
              <a:rPr b="0" i="0" lang="en-US" sz="2400" u="none">
                <a:solidFill>
                  <a:schemeClr val="dk1"/>
                </a:solidFill>
                <a:latin typeface="Times New Roman"/>
                <a:ea typeface="Times New Roman"/>
                <a:cs typeface="Times New Roman"/>
                <a:sym typeface="Times New Roman"/>
              </a:rPr>
              <a:t>Thuê đội ngũ chuyên gia</a:t>
            </a:r>
            <a:endParaRPr/>
          </a:p>
          <a:p>
            <a:pPr indent="-469900" lvl="0" marL="469900" marR="0" rtl="0" algn="l">
              <a:lnSpc>
                <a:spcPct val="100000"/>
              </a:lnSpc>
              <a:spcBef>
                <a:spcPts val="480"/>
              </a:spcBef>
              <a:spcAft>
                <a:spcPts val="0"/>
              </a:spcAft>
              <a:buClr>
                <a:schemeClr val="accent2"/>
              </a:buClr>
              <a:buSzPts val="2400"/>
              <a:buFont typeface="Noto Sans Symbols"/>
              <a:buChar char="□"/>
            </a:pPr>
            <a:r>
              <a:rPr b="0" i="0" lang="en-US" sz="2400" u="none">
                <a:solidFill>
                  <a:schemeClr val="dk1"/>
                </a:solidFill>
                <a:latin typeface="Times New Roman"/>
                <a:ea typeface="Times New Roman"/>
                <a:cs typeface="Times New Roman"/>
                <a:sym typeface="Times New Roman"/>
              </a:rPr>
              <a:t>Làm theo số đông</a:t>
            </a:r>
            <a:endParaRPr/>
          </a:p>
          <a:p>
            <a:pPr indent="-436562" lvl="1" marL="908050" marR="0" rtl="0" algn="l">
              <a:lnSpc>
                <a:spcPct val="10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Chọn 1 sản phẩm từ danh sách top-n</a:t>
            </a:r>
            <a:endParaRPr/>
          </a:p>
          <a:p>
            <a:pPr indent="-436562" lvl="1" marL="908050" marR="0" rtl="0" algn="l">
              <a:lnSpc>
                <a:spcPct val="10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Sản phẩm bán chạy nhất trên Amazon</a:t>
            </a:r>
            <a:endParaRPr b="0" i="0" sz="2400" u="none" cap="none" strike="noStrike">
              <a:solidFill>
                <a:schemeClr val="dk1"/>
              </a:solidFill>
              <a:latin typeface="Times New Roman"/>
              <a:ea typeface="Times New Roman"/>
              <a:cs typeface="Times New Roman"/>
              <a:sym typeface="Times New Roman"/>
            </a:endParaRPr>
          </a:p>
          <a:p>
            <a:pPr indent="-469900" lvl="0" marL="469900" marR="0" rtl="0" algn="l">
              <a:lnSpc>
                <a:spcPct val="100000"/>
              </a:lnSpc>
              <a:spcBef>
                <a:spcPts val="560"/>
              </a:spcBef>
              <a:spcAft>
                <a:spcPts val="0"/>
              </a:spcAft>
              <a:buClr>
                <a:schemeClr val="accent2"/>
              </a:buClr>
              <a:buSzPts val="2800"/>
              <a:buFont typeface="Noto Sans Symbols"/>
              <a:buChar char="□"/>
            </a:pPr>
            <a:r>
              <a:rPr b="0" i="0" lang="en-US" sz="2800" u="none">
                <a:solidFill>
                  <a:schemeClr val="dk1"/>
                </a:solidFill>
                <a:latin typeface="Times New Roman"/>
                <a:ea typeface="Times New Roman"/>
                <a:cs typeface="Times New Roman"/>
                <a:sym typeface="Times New Roman"/>
              </a:rPr>
              <a:t>Chúng ta có thể làm tự động những thế ở trên không?</a:t>
            </a:r>
            <a:endParaRPr/>
          </a:p>
          <a:p>
            <a:pPr indent="-436562" lvl="1" marL="908050" marR="0" rtl="0" algn="l">
              <a:lnSpc>
                <a:spcPct val="10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Sử dụng một giải thuật khuyến nghị</a:t>
            </a:r>
            <a:endParaRPr/>
          </a:p>
          <a:p>
            <a:pPr indent="-436562" lvl="1" marL="908050" marR="0" rtl="0" algn="l">
              <a:lnSpc>
                <a:spcPct val="100000"/>
              </a:lnSpc>
              <a:spcBef>
                <a:spcPts val="480"/>
              </a:spcBef>
              <a:spcAft>
                <a:spcPts val="0"/>
              </a:spcAft>
              <a:buClr>
                <a:schemeClr val="accent2"/>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Như được biết là các hệ khuyến nghị</a:t>
            </a:r>
            <a:endParaRPr/>
          </a:p>
        </p:txBody>
      </p:sp>
      <p:sp>
        <p:nvSpPr>
          <p:cNvPr id="157" name="Google Shape;157;p5"/>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6"/>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Ví dụ</a:t>
            </a:r>
            <a:endParaRPr/>
          </a:p>
        </p:txBody>
      </p:sp>
      <p:sp>
        <p:nvSpPr>
          <p:cNvPr id="164" name="Google Shape;164;p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165" name="Google Shape;165;p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Graphical user interface, application, website&#10;&#10;Description automatically generated" id="166" name="Google Shape;166;p6"/>
          <p:cNvPicPr preferRelativeResize="0"/>
          <p:nvPr/>
        </p:nvPicPr>
        <p:blipFill rotWithShape="1">
          <a:blip r:embed="rId3">
            <a:alphaModFix/>
          </a:blip>
          <a:srcRect b="0" l="0" r="0" t="0"/>
          <a:stretch/>
        </p:blipFill>
        <p:spPr>
          <a:xfrm>
            <a:off x="3070925" y="289075"/>
            <a:ext cx="5845150" cy="5772977"/>
          </a:xfrm>
          <a:prstGeom prst="rect">
            <a:avLst/>
          </a:prstGeom>
          <a:noFill/>
          <a:ln>
            <a:noFill/>
          </a:ln>
        </p:spPr>
      </p:pic>
      <p:sp>
        <p:nvSpPr>
          <p:cNvPr id="167" name="Google Shape;167;p6"/>
          <p:cNvSpPr txBox="1"/>
          <p:nvPr/>
        </p:nvSpPr>
        <p:spPr>
          <a:xfrm>
            <a:off x="228600" y="2828925"/>
            <a:ext cx="177006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Minh họa khuyến nghị sản phẩm trên TIKI.VN</a:t>
            </a:r>
            <a:endParaRPr/>
          </a:p>
        </p:txBody>
      </p:sp>
      <p:sp>
        <p:nvSpPr>
          <p:cNvPr id="168" name="Google Shape;168;p6"/>
          <p:cNvSpPr txBox="1"/>
          <p:nvPr/>
        </p:nvSpPr>
        <p:spPr>
          <a:xfrm>
            <a:off x="6705600" y="63976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169" name="Google Shape;169;p6"/>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7"/>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Ví dụ</a:t>
            </a:r>
            <a:endParaRPr/>
          </a:p>
        </p:txBody>
      </p:sp>
      <p:sp>
        <p:nvSpPr>
          <p:cNvPr id="176" name="Google Shape;176;p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177" name="Google Shape;177;p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178" name="Google Shape;178;p7"/>
          <p:cNvSpPr txBox="1"/>
          <p:nvPr/>
        </p:nvSpPr>
        <p:spPr>
          <a:xfrm>
            <a:off x="1066800" y="2767012"/>
            <a:ext cx="177006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Minh họa khuyến nghị sản phẩm trên Amazon.com</a:t>
            </a:r>
            <a:endParaRPr/>
          </a:p>
        </p:txBody>
      </p:sp>
      <p:pic>
        <p:nvPicPr>
          <p:cNvPr descr="Graphical user interface, application, website&#10;&#10;Description automatically generated" id="179" name="Google Shape;179;p7"/>
          <p:cNvPicPr preferRelativeResize="0"/>
          <p:nvPr/>
        </p:nvPicPr>
        <p:blipFill rotWithShape="1">
          <a:blip r:embed="rId3">
            <a:alphaModFix/>
          </a:blip>
          <a:srcRect b="0" l="0" r="0" t="0"/>
          <a:stretch/>
        </p:blipFill>
        <p:spPr>
          <a:xfrm>
            <a:off x="4219975" y="304800"/>
            <a:ext cx="4572001" cy="5867807"/>
          </a:xfrm>
          <a:prstGeom prst="rect">
            <a:avLst/>
          </a:prstGeom>
          <a:noFill/>
          <a:ln>
            <a:noFill/>
          </a:ln>
        </p:spPr>
      </p:pic>
      <p:sp>
        <p:nvSpPr>
          <p:cNvPr id="180" name="Google Shape;180;p7"/>
          <p:cNvSpPr txBox="1"/>
          <p:nvPr/>
        </p:nvSpPr>
        <p:spPr>
          <a:xfrm>
            <a:off x="6705600" y="63976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
        <p:nvSpPr>
          <p:cNvPr id="181" name="Google Shape;181;p7"/>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576262" y="304800"/>
            <a:ext cx="8001000" cy="1216025"/>
          </a:xfrm>
          <a:prstGeom prst="rect">
            <a:avLst/>
          </a:prstGeom>
          <a:noFill/>
          <a:ln>
            <a:noFill/>
          </a:ln>
        </p:spPr>
        <p:txBody>
          <a:bodyPr anchorCtr="0" anchor="b" bIns="45700" lIns="91425" spcFirstLastPara="1" rIns="91425" wrap="square" tIns="45700">
            <a:noAutofit/>
          </a:bodyPr>
          <a:lstStyle/>
          <a:p>
            <a:pPr indent="0" lvl="0" marL="0" rtl="0" algn="just">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Ví dụ</a:t>
            </a:r>
            <a:endParaRPr/>
          </a:p>
        </p:txBody>
      </p:sp>
      <p:sp>
        <p:nvSpPr>
          <p:cNvPr id="188" name="Google Shape;188;p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UIT, VNU-HCM</a:t>
            </a:r>
            <a:endParaRPr/>
          </a:p>
        </p:txBody>
      </p:sp>
      <p:sp>
        <p:nvSpPr>
          <p:cNvPr id="189" name="Google Shape;189;p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pic>
        <p:nvPicPr>
          <p:cNvPr descr="Graphical user interface, application&#10;&#10;Description automatically generated" id="190" name="Google Shape;190;p8"/>
          <p:cNvPicPr preferRelativeResize="0"/>
          <p:nvPr/>
        </p:nvPicPr>
        <p:blipFill rotWithShape="1">
          <a:blip r:embed="rId3">
            <a:alphaModFix/>
          </a:blip>
          <a:srcRect b="0" l="0" r="0" t="0"/>
          <a:stretch/>
        </p:blipFill>
        <p:spPr>
          <a:xfrm>
            <a:off x="760412" y="1698625"/>
            <a:ext cx="7772400" cy="4368800"/>
          </a:xfrm>
          <a:prstGeom prst="rect">
            <a:avLst/>
          </a:prstGeom>
          <a:noFill/>
          <a:ln>
            <a:noFill/>
          </a:ln>
        </p:spPr>
      </p:pic>
      <p:sp>
        <p:nvSpPr>
          <p:cNvPr id="191" name="Google Shape;191;p8"/>
          <p:cNvSpPr txBox="1"/>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Verdana"/>
              <a:buNone/>
            </a:pPr>
            <a:r>
              <a:rPr lang="en-US" sz="1200">
                <a:solidFill>
                  <a:srgbClr val="000000"/>
                </a:solidFill>
                <a:latin typeface="Verdana"/>
                <a:ea typeface="Verdana"/>
                <a:cs typeface="Verdana"/>
                <a:sym typeface="Verdana"/>
              </a:rPr>
              <a:t>Hệ khuyến nghị</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9"/>
          <p:cNvSpPr txBox="1"/>
          <p:nvPr>
            <p:ph type="title"/>
          </p:nvPr>
        </p:nvSpPr>
        <p:spPr>
          <a:xfrm>
            <a:off x="606425" y="685800"/>
            <a:ext cx="7924800" cy="838200"/>
          </a:xfrm>
          <a:prstGeom prst="rect">
            <a:avLst/>
          </a:prstGeom>
          <a:gradFill>
            <a:gsLst>
              <a:gs pos="0">
                <a:srgbClr val="9D0000"/>
              </a:gs>
              <a:gs pos="80000">
                <a:srgbClr val="CE0000"/>
              </a:gs>
              <a:gs pos="100000">
                <a:srgbClr val="D30000"/>
              </a:gs>
            </a:gsLst>
            <a:lin ang="16200000" scaled="0"/>
          </a:gradFill>
          <a:ln>
            <a:noFill/>
          </a:ln>
          <a:effectLst>
            <a:outerShdw blurRad="63500" dir="5400000" dist="23000">
              <a:srgbClr val="000000">
                <a:alpha val="34901"/>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800"/>
              <a:buFont typeface="Times New Roman"/>
              <a:buNone/>
            </a:pPr>
            <a:r>
              <a:rPr b="1" i="0" lang="en-US" sz="2800" u="none">
                <a:solidFill>
                  <a:schemeClr val="lt1"/>
                </a:solidFill>
                <a:latin typeface="Times New Roman"/>
                <a:ea typeface="Times New Roman"/>
                <a:cs typeface="Times New Roman"/>
                <a:sym typeface="Times New Roman"/>
              </a:rPr>
              <a:t>Ý tưởng chính đằng sau hệ khuyến nghị</a:t>
            </a:r>
            <a:endParaRPr/>
          </a:p>
        </p:txBody>
      </p:sp>
      <p:sp>
        <p:nvSpPr>
          <p:cNvPr id="197" name="Google Shape;197;p9"/>
          <p:cNvSpPr txBox="1"/>
          <p:nvPr/>
        </p:nvSpPr>
        <p:spPr>
          <a:xfrm>
            <a:off x="609600" y="1690687"/>
            <a:ext cx="7924800" cy="1016000"/>
          </a:xfrm>
          <a:prstGeom prst="rect">
            <a:avLst/>
          </a:prstGeom>
          <a:gradFill>
            <a:gsLst>
              <a:gs pos="0">
                <a:srgbClr val="000000"/>
              </a:gs>
              <a:gs pos="80000">
                <a:srgbClr val="000000"/>
              </a:gs>
              <a:gs pos="100000">
                <a:srgbClr val="000000"/>
              </a:gs>
            </a:gsLst>
            <a:lin ang="16200000" scaled="0"/>
          </a:gradFill>
          <a:ln cap="flat" cmpd="sng" w="9525">
            <a:solidFill>
              <a:srgbClr val="000000"/>
            </a:solidFill>
            <a:prstDash val="solid"/>
            <a:miter lim="800000"/>
            <a:headEnd len="sm" w="sm" type="none"/>
            <a:tailEnd len="sm" w="sm" type="none"/>
          </a:ln>
          <a:effectLst>
            <a:outerShdw blurRad="6350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Times New Roman"/>
              <a:buNone/>
            </a:pPr>
            <a:r>
              <a:rPr b="1" i="0" lang="en-US" sz="2000" u="none">
                <a:solidFill>
                  <a:srgbClr val="FFFFFF"/>
                </a:solidFill>
                <a:latin typeface="Times New Roman"/>
                <a:ea typeface="Times New Roman"/>
                <a:cs typeface="Times New Roman"/>
                <a:sym typeface="Times New Roman"/>
              </a:rPr>
              <a:t>Sử dụng dữ liệu lịch sử như sở thích trước đây của người dùng hoặc sở thích trước đây của người dùng tương tự để dự đoán các lượt thích trong tương lai</a:t>
            </a:r>
            <a:endParaRPr/>
          </a:p>
        </p:txBody>
      </p:sp>
      <p:sp>
        <p:nvSpPr>
          <p:cNvPr id="198" name="Google Shape;198;p9"/>
          <p:cNvSpPr txBox="1"/>
          <p:nvPr>
            <p:ph idx="1" type="body"/>
          </p:nvPr>
        </p:nvSpPr>
        <p:spPr>
          <a:xfrm>
            <a:off x="606425" y="2876550"/>
            <a:ext cx="8080375" cy="3810000"/>
          </a:xfrm>
          <a:prstGeom prst="rect">
            <a:avLst/>
          </a:prstGeom>
          <a:noFill/>
          <a:ln>
            <a:noFill/>
          </a:ln>
        </p:spPr>
        <p:txBody>
          <a:bodyPr anchorCtr="0" anchor="t" bIns="45700" lIns="91425" spcFirstLastPara="1" rIns="91425" wrap="square" tIns="45700">
            <a:normAutofit/>
          </a:bodyPr>
          <a:lstStyle/>
          <a:p>
            <a:pPr indent="-444500" lvl="0" marL="469900" marR="0" rtl="0" algn="l">
              <a:lnSpc>
                <a:spcPct val="80000"/>
              </a:lnSpc>
              <a:spcBef>
                <a:spcPts val="0"/>
              </a:spcBef>
              <a:spcAft>
                <a:spcPts val="0"/>
              </a:spcAft>
              <a:buClr>
                <a:schemeClr val="accent2"/>
              </a:buClr>
              <a:buSzPts val="2200"/>
              <a:buFont typeface="Times New Roman"/>
              <a:buChar char="□"/>
            </a:pPr>
            <a:r>
              <a:rPr i="0" lang="en-US" sz="2200" u="none" cap="none" strike="noStrike">
                <a:solidFill>
                  <a:schemeClr val="dk1"/>
                </a:solidFill>
                <a:latin typeface="Times New Roman"/>
                <a:ea typeface="Times New Roman"/>
                <a:cs typeface="Times New Roman"/>
                <a:sym typeface="Times New Roman"/>
              </a:rPr>
              <a:t>Sở thích của người dùng có thể vẫn ổn định và thay đổi nhẹ theo thời gian:</a:t>
            </a:r>
            <a:endParaRPr sz="2200">
              <a:latin typeface="Times New Roman"/>
              <a:ea typeface="Times New Roman"/>
              <a:cs typeface="Times New Roman"/>
              <a:sym typeface="Times New Roman"/>
            </a:endParaRPr>
          </a:p>
          <a:p>
            <a:pPr indent="-423862" lvl="1" marL="908050" marR="0" rtl="0" algn="l">
              <a:lnSpc>
                <a:spcPct val="80000"/>
              </a:lnSpc>
              <a:spcBef>
                <a:spcPts val="440"/>
              </a:spcBef>
              <a:spcAft>
                <a:spcPts val="0"/>
              </a:spcAft>
              <a:buClr>
                <a:schemeClr val="accent2"/>
              </a:buClr>
              <a:buSzPts val="2000"/>
              <a:buFont typeface="Times New Roman"/>
              <a:buChar char="■"/>
            </a:pPr>
            <a:r>
              <a:rPr i="0" lang="en-US" sz="2000" u="none" cap="none" strike="noStrike">
                <a:solidFill>
                  <a:schemeClr val="dk1"/>
                </a:solidFill>
                <a:latin typeface="Times New Roman"/>
                <a:ea typeface="Times New Roman"/>
                <a:cs typeface="Times New Roman"/>
                <a:sym typeface="Times New Roman"/>
              </a:rPr>
              <a:t>Bước 1: Bằng cách xem sở thích của người dùng hoặc nhóm trong quá khứ, chúng ta cố gắng dự đoán sở thích của họ trong tương lai.</a:t>
            </a:r>
            <a:endParaRPr sz="2000">
              <a:latin typeface="Times New Roman"/>
              <a:ea typeface="Times New Roman"/>
              <a:cs typeface="Times New Roman"/>
              <a:sym typeface="Times New Roman"/>
            </a:endParaRPr>
          </a:p>
          <a:p>
            <a:pPr indent="-423862" lvl="1" marL="908050" marR="0" rtl="0" algn="l">
              <a:lnSpc>
                <a:spcPct val="80000"/>
              </a:lnSpc>
              <a:spcBef>
                <a:spcPts val="440"/>
              </a:spcBef>
              <a:spcAft>
                <a:spcPts val="0"/>
              </a:spcAft>
              <a:buClr>
                <a:schemeClr val="accent2"/>
              </a:buClr>
              <a:buSzPts val="2000"/>
              <a:buFont typeface="Times New Roman"/>
              <a:buChar char="■"/>
            </a:pPr>
            <a:r>
              <a:rPr i="0" lang="en-US" sz="2000" u="none" cap="none" strike="noStrike">
                <a:solidFill>
                  <a:schemeClr val="dk1"/>
                </a:solidFill>
                <a:latin typeface="Times New Roman"/>
                <a:ea typeface="Times New Roman"/>
                <a:cs typeface="Times New Roman"/>
                <a:sym typeface="Times New Roman"/>
              </a:rPr>
              <a:t>Bước 2: Sau đó, chúng ta giới thiệu các mặt h</a:t>
            </a:r>
            <a:r>
              <a:rPr lang="en-US" sz="2000">
                <a:latin typeface="Times New Roman"/>
                <a:ea typeface="Times New Roman"/>
                <a:cs typeface="Times New Roman"/>
                <a:sym typeface="Times New Roman"/>
              </a:rPr>
              <a:t>àng</a:t>
            </a:r>
            <a:r>
              <a:rPr i="0" lang="en-US" sz="2000" u="none" cap="none" strike="noStrike">
                <a:solidFill>
                  <a:schemeClr val="dk1"/>
                </a:solidFill>
                <a:latin typeface="Times New Roman"/>
                <a:ea typeface="Times New Roman"/>
                <a:cs typeface="Times New Roman"/>
                <a:sym typeface="Times New Roman"/>
              </a:rPr>
              <a:t> mà họ quan tâm.</a:t>
            </a:r>
            <a:endParaRPr i="0" sz="2000" u="none" cap="none" strike="noStrike">
              <a:solidFill>
                <a:schemeClr val="dk1"/>
              </a:solidFill>
              <a:latin typeface="Times New Roman"/>
              <a:ea typeface="Times New Roman"/>
              <a:cs typeface="Times New Roman"/>
              <a:sym typeface="Times New Roman"/>
            </a:endParaRPr>
          </a:p>
          <a:p>
            <a:pPr indent="-450850" lvl="0" marL="469900" marR="0" rtl="0" algn="l">
              <a:lnSpc>
                <a:spcPct val="80000"/>
              </a:lnSpc>
              <a:spcBef>
                <a:spcPts val="520"/>
              </a:spcBef>
              <a:spcAft>
                <a:spcPts val="0"/>
              </a:spcAft>
              <a:buClr>
                <a:schemeClr val="accent2"/>
              </a:buClr>
              <a:buSzPts val="2300"/>
              <a:buFont typeface="Noto Sans Symbols"/>
              <a:buChar char="□"/>
            </a:pPr>
            <a:r>
              <a:rPr b="0" i="0" lang="en-US" sz="2300" u="none" cap="none" strike="noStrike">
                <a:solidFill>
                  <a:schemeClr val="dk1"/>
                </a:solidFill>
                <a:latin typeface="Times New Roman"/>
                <a:ea typeface="Times New Roman"/>
                <a:cs typeface="Times New Roman"/>
                <a:sym typeface="Times New Roman"/>
              </a:rPr>
              <a:t>Tổng quát hóa: Hệ thống khuyến nghị lấy một t</a:t>
            </a:r>
            <a:r>
              <a:rPr lang="en-US" sz="2300">
                <a:latin typeface="Times New Roman"/>
                <a:ea typeface="Times New Roman"/>
                <a:cs typeface="Times New Roman"/>
                <a:sym typeface="Times New Roman"/>
              </a:rPr>
              <a:t>ập</a:t>
            </a:r>
            <a:r>
              <a:rPr b="0" i="0" lang="en-US" sz="2300" u="none" cap="none" strike="noStrike">
                <a:solidFill>
                  <a:schemeClr val="dk1"/>
                </a:solidFill>
                <a:latin typeface="Times New Roman"/>
                <a:ea typeface="Times New Roman"/>
                <a:cs typeface="Times New Roman"/>
                <a:sym typeface="Times New Roman"/>
              </a:rPr>
              <a:t> hợp người dùng U và một tập hợp các sản phẩm I và </a:t>
            </a:r>
            <a:r>
              <a:rPr lang="en-US" sz="2300">
                <a:latin typeface="Times New Roman"/>
                <a:ea typeface="Times New Roman"/>
                <a:cs typeface="Times New Roman"/>
                <a:sym typeface="Times New Roman"/>
              </a:rPr>
              <a:t>tìm </a:t>
            </a:r>
            <a:r>
              <a:rPr b="0" i="0" lang="en-US" sz="2300" u="none" cap="none" strike="noStrike">
                <a:solidFill>
                  <a:schemeClr val="dk1"/>
                </a:solidFill>
                <a:latin typeface="Times New Roman"/>
                <a:ea typeface="Times New Roman"/>
                <a:cs typeface="Times New Roman"/>
                <a:sym typeface="Times New Roman"/>
              </a:rPr>
              <a:t>ra một hàm </a:t>
            </a:r>
            <a:r>
              <a:rPr b="0" i="1" lang="en-US" sz="2300" u="none" cap="none" strike="noStrike">
                <a:solidFill>
                  <a:schemeClr val="dk1"/>
                </a:solidFill>
                <a:latin typeface="Times New Roman"/>
                <a:ea typeface="Times New Roman"/>
                <a:cs typeface="Times New Roman"/>
                <a:sym typeface="Times New Roman"/>
              </a:rPr>
              <a:t>f</a:t>
            </a:r>
            <a:r>
              <a:rPr b="0" i="0" lang="en-US" sz="2300" u="none" cap="none" strike="noStrike">
                <a:solidFill>
                  <a:schemeClr val="dk1"/>
                </a:solidFill>
                <a:latin typeface="Times New Roman"/>
                <a:ea typeface="Times New Roman"/>
                <a:cs typeface="Times New Roman"/>
                <a:sym typeface="Times New Roman"/>
              </a:rPr>
              <a:t> sao cho:</a:t>
            </a:r>
            <a:r>
              <a:rPr lang="en-US" sz="2300"/>
              <a:t> </a:t>
            </a:r>
            <a:endParaRPr sz="2300"/>
          </a:p>
          <a:p>
            <a:pPr indent="0" lvl="0" marL="469900" marR="0" rtl="0" algn="ctr">
              <a:lnSpc>
                <a:spcPct val="80000"/>
              </a:lnSpc>
              <a:spcBef>
                <a:spcPts val="520"/>
              </a:spcBef>
              <a:spcAft>
                <a:spcPts val="0"/>
              </a:spcAft>
              <a:buNone/>
            </a:pPr>
            <a:r>
              <a:rPr b="0" i="1" lang="en-US" sz="2600" u="none" cap="none" strike="noStrike">
                <a:solidFill>
                  <a:schemeClr val="dk1"/>
                </a:solidFill>
                <a:latin typeface="Times New Roman"/>
                <a:ea typeface="Times New Roman"/>
                <a:cs typeface="Times New Roman"/>
                <a:sym typeface="Times New Roman"/>
              </a:rPr>
              <a:t>f</a:t>
            </a:r>
            <a:r>
              <a:rPr b="0" i="0" lang="en-US" sz="2600" u="none" cap="none" strike="noStrike">
                <a:solidFill>
                  <a:schemeClr val="dk1"/>
                </a:solidFill>
                <a:latin typeface="Times New Roman"/>
                <a:ea typeface="Times New Roman"/>
                <a:cs typeface="Times New Roman"/>
                <a:sym typeface="Times New Roman"/>
              </a:rPr>
              <a:t>: U x I </a:t>
            </a:r>
            <a:r>
              <a:rPr lang="en-US" sz="2600">
                <a:latin typeface="Times New Roman"/>
                <a:ea typeface="Times New Roman"/>
                <a:cs typeface="Times New Roman"/>
                <a:sym typeface="Times New Roman"/>
              </a:rPr>
              <a:t>→</a:t>
            </a:r>
            <a:r>
              <a:rPr b="0" i="0" lang="en-US" sz="2600" u="none" cap="none" strike="noStrike">
                <a:solidFill>
                  <a:schemeClr val="dk1"/>
                </a:solidFill>
                <a:latin typeface="Times New Roman"/>
                <a:ea typeface="Times New Roman"/>
                <a:cs typeface="Times New Roman"/>
                <a:sym typeface="Times New Roman"/>
              </a:rPr>
              <a:t> R</a:t>
            </a:r>
            <a:endParaRPr/>
          </a:p>
        </p:txBody>
      </p:sp>
      <p:sp>
        <p:nvSpPr>
          <p:cNvPr id="199" name="Google Shape;199;p9"/>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500"/>
              <a:buFont typeface="Times New Roman"/>
              <a:buNone/>
            </a:pPr>
            <a:fld id="{00000000-1234-1234-1234-123412341234}" type="slidenum">
              <a:rPr b="0" i="0" lang="en-US" sz="1500" u="none">
                <a:solidFill>
                  <a:schemeClr val="dk1"/>
                </a:solidFill>
                <a:latin typeface="Times New Roman"/>
                <a:ea typeface="Times New Roman"/>
                <a:cs typeface="Times New Roman"/>
                <a:sym typeface="Times New Roman"/>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2011-10-18T13:51:08Z</dcterms:created>
  <dc:creator>Windows xp sp2 Full</dc:creator>
</cp:coreProperties>
</file>